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 id="2147483684" r:id="rId4"/>
    <p:sldMasterId id="2147483696" r:id="rId5"/>
  </p:sldMasterIdLst>
  <p:notesMasterIdLst>
    <p:notesMasterId r:id="rId14"/>
  </p:notesMasterIdLst>
  <p:sldIdLst>
    <p:sldId id="256" r:id="rId6"/>
    <p:sldId id="263" r:id="rId7"/>
    <p:sldId id="264" r:id="rId8"/>
    <p:sldId id="265" r:id="rId9"/>
    <p:sldId id="267" r:id="rId10"/>
    <p:sldId id="268" r:id="rId11"/>
    <p:sldId id="269"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52" d="100"/>
          <a:sy n="152" d="100"/>
        </p:scale>
        <p:origin x="13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A5F0D-30A9-4D7B-A704-963AAD2E8F19}"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A011-6EE4-4900-9920-E057887037FF}" type="slidenum">
              <a:rPr lang="en-US" smtClean="0"/>
              <a:t>‹#›</a:t>
            </a:fld>
            <a:endParaRPr lang="en-US"/>
          </a:p>
        </p:txBody>
      </p:sp>
    </p:spTree>
    <p:extLst>
      <p:ext uri="{BB962C8B-B14F-4D97-AF65-F5344CB8AC3E}">
        <p14:creationId xmlns:p14="http://schemas.microsoft.com/office/powerpoint/2010/main" val="205773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VTaC</a:t>
            </a:r>
            <a:r>
              <a:rPr lang="en-US" dirty="0"/>
              <a:t> is a large and diverse public dataset of 5,037 ventricular tachycardia (VT) alarm events, sourced from three different hospitals and monitor vendors. Each event contains multimodal waveforms (ECG, PPG, ABP) and is expertly annotated as a "true" or "false" alarm to facilitate the development of improved alarm reduction algorithms.</a:t>
            </a:r>
          </a:p>
          <a:p>
            <a:endParaRPr lang="en-US" dirty="0"/>
          </a:p>
          <a:p>
            <a:r>
              <a:rPr lang="en-US" dirty="0"/>
              <a:t>The dataset is structured for machine learning with predefined training, validation, and test splits. Each case provides a 6-minute waveform segment, capturing 5 minutes of data before the alarm and 1 minute after, with all signals uniformly sampled at 250 Hz.</a:t>
            </a:r>
          </a:p>
        </p:txBody>
      </p:sp>
      <p:sp>
        <p:nvSpPr>
          <p:cNvPr id="4" name="Slide Number Placeholder 3"/>
          <p:cNvSpPr>
            <a:spLocks noGrp="1"/>
          </p:cNvSpPr>
          <p:nvPr>
            <p:ph type="sldNum" sz="quarter" idx="5"/>
          </p:nvPr>
        </p:nvSpPr>
        <p:spPr/>
        <p:txBody>
          <a:bodyPr/>
          <a:lstStyle/>
          <a:p>
            <a:fld id="{0321A011-6EE4-4900-9920-E057887037FF}" type="slidenum">
              <a:rPr lang="en-US" smtClean="0"/>
              <a:t>5</a:t>
            </a:fld>
            <a:endParaRPr lang="en-US"/>
          </a:p>
        </p:txBody>
      </p:sp>
    </p:spTree>
    <p:extLst>
      <p:ext uri="{BB962C8B-B14F-4D97-AF65-F5344CB8AC3E}">
        <p14:creationId xmlns:p14="http://schemas.microsoft.com/office/powerpoint/2010/main" val="9105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6AEE-5F7C-0C4E-AB7D-BADB32FF08A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76AEE-5F7C-0C4E-AB7D-BADB32FF08A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6AEE-5F7C-0C4E-AB7D-BADB32FF08A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6AEE-5F7C-0C4E-AB7D-BADB32FF08A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76AEE-5F7C-0C4E-AB7D-BADB32FF08A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6AEE-5F7C-0C4E-AB7D-BADB32FF08A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6AEE-5F7C-0C4E-AB7D-BADB32FF08A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76AEE-5F7C-0C4E-AB7D-BADB32FF08A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6AEE-5F7C-0C4E-AB7D-BADB32FF08A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6AEE-5F7C-0C4E-AB7D-BADB32FF08A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F76AEE-5F7C-0C4E-AB7D-BADB32FF08A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76AEE-5F7C-0C4E-AB7D-BADB32FF08A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6AEE-5F7C-0C4E-AB7D-BADB32FF08A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F76AEE-5F7C-0C4E-AB7D-BADB32FF08A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F76AEE-5F7C-0C4E-AB7D-BADB32FF08A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6AEE-5F7C-0C4E-AB7D-BADB32FF08A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76AEE-5F7C-0C4E-AB7D-BADB32FF08A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13DF9-231C-E84E-B773-EA564B7737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F76AEE-5F7C-0C4E-AB7D-BADB32FF08A3}" type="datetimeFigureOut">
              <a:rPr lang="en-US" smtClean="0"/>
              <a:t>9/16/2025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713DF9-231C-E84E-B773-EA564B7737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rcRect b="25704"/>
          <a:stretch>
            <a:fillRect/>
          </a:stretch>
        </p:blipFill>
        <p:spPr>
          <a:xfrm>
            <a:off x="0" y="1322070"/>
            <a:ext cx="9144000" cy="382143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F76AEE-5F7C-0C4E-AB7D-BADB32FF08A3}" type="datetimeFigureOut">
              <a:rPr lang="en-US" smtClean="0"/>
              <a:t>9/16/2025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713DF9-231C-E84E-B773-EA564B7737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F76AEE-5F7C-0C4E-AB7D-BADB32FF08A3}" type="datetimeFigureOut">
              <a:rPr lang="en-US" smtClean="0"/>
              <a:t>9/16/2025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713DF9-231C-E84E-B773-EA564B7737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F76AEE-5F7C-0C4E-AB7D-BADB32FF08A3}" type="datetimeFigureOut">
              <a:rPr lang="en-US" smtClean="0"/>
              <a:t>9/16/2025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713DF9-231C-E84E-B773-EA564B7737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0F76AEE-5F7C-0C4E-AB7D-BADB32FF08A3}" type="datetimeFigureOut">
              <a:rPr lang="en-US" smtClean="0"/>
              <a:t>9/16/2025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713DF9-231C-E84E-B773-EA564B7737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10" dirty="0">
                <a:sym typeface="+mn-ea"/>
              </a:rPr>
              <a:t>Predicting Ventricular Tachycardia in ICU Patients Using a Timeseries Foundation Model and Multimodal Waveforms</a:t>
            </a:r>
          </a:p>
        </p:txBody>
      </p:sp>
      <p:sp>
        <p:nvSpPr>
          <p:cNvPr id="3" name="Subtitle 2"/>
          <p:cNvSpPr>
            <a:spLocks noGrp="1"/>
          </p:cNvSpPr>
          <p:nvPr>
            <p:ph type="subTitle" idx="1"/>
          </p:nvPr>
        </p:nvSpPr>
        <p:spPr/>
        <p:txBody>
          <a:bodyPr/>
          <a:lstStyle/>
          <a:p>
            <a:r>
              <a:rPr lang="en-US" sz="1200" dirty="0">
                <a:sym typeface="+mn-ea"/>
              </a:rPr>
              <a:t>Konstantinos Kalpakis</a:t>
            </a:r>
            <a:r>
              <a:rPr lang="en-US" sz="1200" baseline="30000" dirty="0">
                <a:sym typeface="+mn-ea"/>
              </a:rPr>
              <a:t>1,*</a:t>
            </a:r>
            <a:r>
              <a:rPr lang="en-US" sz="1200" dirty="0">
                <a:sym typeface="+mn-ea"/>
              </a:rPr>
              <a:t>,</a:t>
            </a:r>
            <a:r>
              <a:rPr lang="en-US" sz="1200" dirty="0" err="1">
                <a:sym typeface="+mn-ea"/>
              </a:rPr>
              <a:t>Shiming</a:t>
            </a:r>
            <a:r>
              <a:rPr lang="en-US" sz="1200" dirty="0">
                <a:sym typeface="+mn-ea"/>
              </a:rPr>
              <a:t> Yang</a:t>
            </a:r>
            <a:r>
              <a:rPr lang="en-US" sz="1200" baseline="30000" dirty="0">
                <a:sym typeface="+mn-ea"/>
              </a:rPr>
              <a:t>2,4</a:t>
            </a:r>
            <a:r>
              <a:rPr lang="en-US" sz="1200" dirty="0">
                <a:sym typeface="+mn-ea"/>
              </a:rPr>
              <a:t>,William Teeter</a:t>
            </a:r>
            <a:r>
              <a:rPr lang="en-US" sz="1200" baseline="30000" dirty="0">
                <a:sym typeface="+mn-ea"/>
              </a:rPr>
              <a:t>2,5</a:t>
            </a:r>
            <a:r>
              <a:rPr lang="en-US" sz="1200" dirty="0">
                <a:sym typeface="+mn-ea"/>
              </a:rPr>
              <a:t>, </a:t>
            </a:r>
            <a:r>
              <a:rPr lang="en-US" sz="1200" dirty="0" err="1">
                <a:sym typeface="+mn-ea"/>
              </a:rPr>
              <a:t>Xiangxiang</a:t>
            </a:r>
            <a:r>
              <a:rPr lang="en-US" sz="1200" dirty="0">
                <a:sym typeface="+mn-ea"/>
              </a:rPr>
              <a:t> Kong</a:t>
            </a:r>
            <a:r>
              <a:rPr lang="en-US" sz="1200" baseline="30000" dirty="0">
                <a:sym typeface="+mn-ea"/>
              </a:rPr>
              <a:t>1,2</a:t>
            </a:r>
            <a:r>
              <a:rPr lang="en-US" sz="1200" dirty="0">
                <a:sym typeface="+mn-ea"/>
              </a:rPr>
              <a:t>, Meagan Watkins</a:t>
            </a:r>
            <a:r>
              <a:rPr lang="en-US" sz="1200" baseline="30000" dirty="0">
                <a:sym typeface="+mn-ea"/>
              </a:rPr>
              <a:t>2</a:t>
            </a:r>
            <a:r>
              <a:rPr lang="en-US" sz="1200" dirty="0">
                <a:sym typeface="+mn-ea"/>
              </a:rPr>
              <a:t>, Bradford Burdette</a:t>
            </a:r>
            <a:r>
              <a:rPr lang="en-US" sz="1200" baseline="30000" dirty="0">
                <a:sym typeface="+mn-ea"/>
              </a:rPr>
              <a:t>2</a:t>
            </a:r>
            <a:r>
              <a:rPr lang="en-US" sz="1200" dirty="0">
                <a:sym typeface="+mn-ea"/>
              </a:rPr>
              <a:t>, Kathalyn Urquizo</a:t>
            </a:r>
            <a:r>
              <a:rPr lang="en-US" sz="1200" baseline="30000" dirty="0">
                <a:sym typeface="+mn-ea"/>
              </a:rPr>
              <a:t>2</a:t>
            </a:r>
            <a:r>
              <a:rPr lang="en-US" sz="1200" dirty="0">
                <a:sym typeface="+mn-ea"/>
              </a:rPr>
              <a:t>, Timm Dickfeld</a:t>
            </a:r>
            <a:r>
              <a:rPr lang="en-US" sz="1200" baseline="30000" dirty="0">
                <a:sym typeface="+mn-ea"/>
              </a:rPr>
              <a:t>2</a:t>
            </a:r>
            <a:r>
              <a:rPr lang="en-US" sz="1200" dirty="0">
                <a:sym typeface="+mn-ea"/>
              </a:rPr>
              <a:t>, Bradley A. Maron</a:t>
            </a:r>
            <a:r>
              <a:rPr lang="en-US" sz="1200" baseline="30000" dirty="0">
                <a:sym typeface="+mn-ea"/>
              </a:rPr>
              <a:t>3,4</a:t>
            </a:r>
            <a:r>
              <a:rPr lang="en-US" sz="1200" dirty="0">
                <a:sym typeface="+mn-ea"/>
              </a:rPr>
              <a:t>, Peter Hu</a:t>
            </a:r>
            <a:r>
              <a:rPr lang="en-US" sz="1200" baseline="30000" dirty="0">
                <a:sym typeface="+mn-ea"/>
              </a:rPr>
              <a:t>2,4</a:t>
            </a:r>
            <a:r>
              <a:rPr lang="en-US" sz="1200" dirty="0">
                <a:sym typeface="+mn-ea"/>
              </a:rPr>
              <a:t> </a:t>
            </a:r>
            <a:endParaRPr lang="en-US" sz="1200" dirty="0"/>
          </a:p>
        </p:txBody>
      </p:sp>
      <p:sp>
        <p:nvSpPr>
          <p:cNvPr id="4" name="TextBox 3"/>
          <p:cNvSpPr txBox="1"/>
          <p:nvPr/>
        </p:nvSpPr>
        <p:spPr>
          <a:xfrm>
            <a:off x="1307465" y="3393440"/>
            <a:ext cx="7223760" cy="783590"/>
          </a:xfrm>
          <a:prstGeom prst="rect">
            <a:avLst/>
          </a:prstGeom>
          <a:noFill/>
        </p:spPr>
        <p:txBody>
          <a:bodyPr wrap="square" rtlCol="0">
            <a:spAutoFit/>
          </a:bodyPr>
          <a:lstStyle/>
          <a:p>
            <a:r>
              <a:rPr lang="en-US" sz="900" dirty="0"/>
              <a:t>1.Computer Science, University of Maryland Baltimore County, Baltimore County, MD, USA </a:t>
            </a:r>
          </a:p>
          <a:p>
            <a:r>
              <a:rPr lang="en-US" sz="900" dirty="0"/>
              <a:t>2.University of Maryland School of Medicine, Baltimore, MD, USA </a:t>
            </a:r>
          </a:p>
          <a:p>
            <a:r>
              <a:rPr lang="en-US" sz="900" dirty="0"/>
              <a:t>3.Department of Medicine and Division of Cardiovascular Medicine, University of Maryland School of Medicine, Baltimore, MD, USA </a:t>
            </a:r>
          </a:p>
          <a:p>
            <a:r>
              <a:rPr lang="en-US" sz="900" dirty="0"/>
              <a:t>4.The University of Maryland-Institute of Health Computing, North Bethesda, MD, USA </a:t>
            </a:r>
          </a:p>
          <a:p>
            <a:r>
              <a:rPr lang="en-US" sz="900" dirty="0">
                <a:sym typeface="+mn-ea"/>
              </a:rPr>
              <a:t>5.Charles McC Matthias National Study Center for Trauma and EMS</a:t>
            </a:r>
            <a:endParaRPr lang="en-US" sz="900" dirty="0"/>
          </a:p>
        </p:txBody>
      </p:sp>
      <p:pic>
        <p:nvPicPr>
          <p:cNvPr id="5" name="Picture 4" descr="lablogo"/>
          <p:cNvPicPr>
            <a:picLocks noChangeAspect="1"/>
          </p:cNvPicPr>
          <p:nvPr/>
        </p:nvPicPr>
        <p:blipFill>
          <a:blip r:embed="rId2"/>
          <a:stretch>
            <a:fillRect/>
          </a:stretch>
        </p:blipFill>
        <p:spPr>
          <a:xfrm>
            <a:off x="0" y="59055"/>
            <a:ext cx="591820" cy="595630"/>
          </a:xfrm>
          <a:prstGeom prst="rect">
            <a:avLst/>
          </a:prstGeom>
        </p:spPr>
      </p:pic>
      <p:sp>
        <p:nvSpPr>
          <p:cNvPr id="6" name="TextBox 5">
            <a:extLst>
              <a:ext uri="{FF2B5EF4-FFF2-40B4-BE49-F238E27FC236}">
                <a16:creationId xmlns:a16="http://schemas.microsoft.com/office/drawing/2014/main" id="{0DEC2933-2E92-07A4-3CF7-A8A241C02B09}"/>
              </a:ext>
            </a:extLst>
          </p:cNvPr>
          <p:cNvSpPr txBox="1"/>
          <p:nvPr/>
        </p:nvSpPr>
        <p:spPr>
          <a:xfrm>
            <a:off x="1294853" y="4157294"/>
            <a:ext cx="1298753" cy="246221"/>
          </a:xfrm>
          <a:prstGeom prst="rect">
            <a:avLst/>
          </a:prstGeom>
          <a:noFill/>
        </p:spPr>
        <p:txBody>
          <a:bodyPr wrap="none" rtlCol="0">
            <a:spAutoFit/>
          </a:bodyPr>
          <a:lstStyle/>
          <a:p>
            <a:r>
              <a:rPr lang="en-US" sz="1000" dirty="0"/>
              <a:t>*kalpakis@umbc.edu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Ventricular Tachychardia (VT)</a:t>
            </a:r>
          </a:p>
        </p:txBody>
      </p:sp>
      <p:sp>
        <p:nvSpPr>
          <p:cNvPr id="3" name="Content Placeholder 2"/>
          <p:cNvSpPr>
            <a:spLocks noGrp="1"/>
          </p:cNvSpPr>
          <p:nvPr>
            <p:ph idx="1"/>
          </p:nvPr>
        </p:nvSpPr>
        <p:spPr/>
        <p:txBody>
          <a:bodyPr/>
          <a:lstStyle/>
          <a:p>
            <a:r>
              <a:rPr lang="en-US" sz="2000" dirty="0"/>
              <a:t>A life-threatening, rapid heart arrhythmia originating in the ventricles</a:t>
            </a:r>
          </a:p>
          <a:p>
            <a:r>
              <a:rPr lang="en-US" sz="2000" dirty="0"/>
              <a:t>Leading to cardiac arrest if not promptly addressed</a:t>
            </a:r>
          </a:p>
          <a:p>
            <a:endParaRPr lang="en-US" dirty="0"/>
          </a:p>
        </p:txBody>
      </p:sp>
      <p:pic>
        <p:nvPicPr>
          <p:cNvPr id="4" name="Picture 3"/>
          <p:cNvPicPr>
            <a:picLocks noChangeAspect="1"/>
          </p:cNvPicPr>
          <p:nvPr/>
        </p:nvPicPr>
        <p:blipFill>
          <a:blip r:embed="rId2"/>
          <a:stretch>
            <a:fillRect/>
          </a:stretch>
        </p:blipFill>
        <p:spPr>
          <a:xfrm>
            <a:off x="4130675" y="2521585"/>
            <a:ext cx="4384675" cy="2309495"/>
          </a:xfrm>
          <a:prstGeom prst="rect">
            <a:avLst/>
          </a:prstGeom>
        </p:spPr>
      </p:pic>
      <p:grpSp>
        <p:nvGrpSpPr>
          <p:cNvPr id="8" name="Group 7"/>
          <p:cNvGrpSpPr/>
          <p:nvPr/>
        </p:nvGrpSpPr>
        <p:grpSpPr>
          <a:xfrm>
            <a:off x="422516" y="2642301"/>
            <a:ext cx="3512579" cy="1795714"/>
            <a:chOff x="2042" y="4464"/>
            <a:chExt cx="4698" cy="2244"/>
          </a:xfrm>
        </p:grpSpPr>
        <p:pic>
          <p:nvPicPr>
            <p:cNvPr id="6" name="Picture 5"/>
            <p:cNvPicPr>
              <a:picLocks noChangeAspect="1"/>
            </p:cNvPicPr>
            <p:nvPr/>
          </p:nvPicPr>
          <p:blipFill>
            <a:blip r:embed="rId3"/>
            <a:stretch>
              <a:fillRect/>
            </a:stretch>
          </p:blipFill>
          <p:spPr>
            <a:xfrm>
              <a:off x="2042" y="4464"/>
              <a:ext cx="4699" cy="2244"/>
            </a:xfrm>
            <a:prstGeom prst="rect">
              <a:avLst/>
            </a:prstGeom>
          </p:spPr>
        </p:pic>
        <p:sp>
          <p:nvSpPr>
            <p:cNvPr id="7" name="Rectangles 6"/>
            <p:cNvSpPr/>
            <p:nvPr/>
          </p:nvSpPr>
          <p:spPr>
            <a:xfrm>
              <a:off x="2206" y="6371"/>
              <a:ext cx="453" cy="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 in ICUs</a:t>
            </a:r>
          </a:p>
        </p:txBody>
      </p:sp>
      <p:sp>
        <p:nvSpPr>
          <p:cNvPr id="3" name="Content Placeholder 2"/>
          <p:cNvSpPr>
            <a:spLocks noGrp="1"/>
          </p:cNvSpPr>
          <p:nvPr>
            <p:ph idx="1"/>
          </p:nvPr>
        </p:nvSpPr>
        <p:spPr/>
        <p:txBody>
          <a:bodyPr>
            <a:normAutofit/>
          </a:bodyPr>
          <a:lstStyle/>
          <a:p>
            <a:r>
              <a:rPr lang="en-US" dirty="0">
                <a:sym typeface="+mn-ea"/>
              </a:rPr>
              <a:t>Current VT detection systems in hospitals are reactive. </a:t>
            </a:r>
            <a:endParaRPr lang="en-US" dirty="0"/>
          </a:p>
          <a:p>
            <a:r>
              <a:rPr lang="en-US" dirty="0">
                <a:sym typeface="+mn-ea"/>
              </a:rPr>
              <a:t>They alarm after VT starts, and they suffer from high false alarm rates. </a:t>
            </a:r>
            <a:endParaRPr lang="en-US" dirty="0"/>
          </a:p>
          <a:p>
            <a:r>
              <a:rPr lang="en-US" dirty="0">
                <a:sym typeface="+mn-ea"/>
              </a:rPr>
              <a:t>This leads to "alarm fatigue" </a:t>
            </a:r>
          </a:p>
          <a:p>
            <a:endParaRPr lang="en-US" dirty="0"/>
          </a:p>
          <a:p>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Approach: The Foundation Model</a:t>
            </a:r>
          </a:p>
        </p:txBody>
      </p:sp>
      <p:pic>
        <p:nvPicPr>
          <p:cNvPr id="4" name="Content Placeholder 3"/>
          <p:cNvPicPr>
            <a:picLocks noGrp="1" noChangeAspect="1"/>
          </p:cNvPicPr>
          <p:nvPr>
            <p:ph idx="1"/>
          </p:nvPr>
        </p:nvPicPr>
        <p:blipFill>
          <a:blip r:embed="rId2"/>
          <a:srcRect t="25603" b="32704"/>
          <a:stretch>
            <a:fillRect/>
          </a:stretch>
        </p:blipFill>
        <p:spPr>
          <a:xfrm>
            <a:off x="3712845" y="3128010"/>
            <a:ext cx="4833620" cy="2015490"/>
          </a:xfrm>
          <a:prstGeom prst="rect">
            <a:avLst/>
          </a:prstGeom>
        </p:spPr>
      </p:pic>
      <p:sp>
        <p:nvSpPr>
          <p:cNvPr id="5" name="Content Placeholder 2"/>
          <p:cNvSpPr>
            <a:spLocks noGrp="1"/>
          </p:cNvSpPr>
          <p:nvPr/>
        </p:nvSpPr>
        <p:spPr>
          <a:xfrm>
            <a:off x="628650" y="118633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8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8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8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80604020202020204" pitchFamily="34" charset="0"/>
              <a:buChar char="•"/>
              <a:defRPr sz="1350" kern="1200">
                <a:solidFill>
                  <a:schemeClr val="tx1"/>
                </a:solidFill>
                <a:latin typeface="+mn-lt"/>
                <a:ea typeface="+mn-ea"/>
                <a:cs typeface="+mn-cs"/>
              </a:defRPr>
            </a:lvl9pPr>
          </a:lstStyle>
          <a:p>
            <a:r>
              <a:rPr lang="en-US" dirty="0">
                <a:sym typeface="+mn-ea"/>
              </a:rPr>
              <a:t>Pre-Training</a:t>
            </a:r>
          </a:p>
          <a:p>
            <a:pPr lvl="1"/>
            <a:r>
              <a:rPr lang="en-US" dirty="0">
                <a:sym typeface="+mn-ea"/>
              </a:rPr>
              <a:t>Use a model already trained on millions of unlabeled time-series data</a:t>
            </a:r>
          </a:p>
          <a:p>
            <a:pPr lvl="1"/>
            <a:r>
              <a:rPr lang="en-US" dirty="0">
                <a:sym typeface="+mn-ea"/>
              </a:rPr>
              <a:t>It has learned a universal “language” of timeseries data</a:t>
            </a:r>
          </a:p>
          <a:p>
            <a:pPr lvl="1"/>
            <a:r>
              <a:rPr lang="en-US" dirty="0">
                <a:sym typeface="+mn-ea"/>
              </a:rPr>
              <a:t>MOMENT: A family of open time-series foundation models [1]</a:t>
            </a:r>
          </a:p>
          <a:p>
            <a:r>
              <a:rPr lang="en-US" dirty="0">
                <a:sym typeface="+mn-ea"/>
              </a:rPr>
              <a:t>Transfer Learning</a:t>
            </a:r>
          </a:p>
          <a:p>
            <a:pPr lvl="1"/>
            <a:r>
              <a:rPr lang="en-US" dirty="0">
                <a:sym typeface="+mn-ea"/>
              </a:rPr>
              <a:t>Apply this pre-trained, knowledgeable model to specific task: detecting VT  </a:t>
            </a:r>
            <a:endParaRPr lang="en-US" dirty="0"/>
          </a:p>
          <a:p>
            <a:endParaRPr lang="en-US" dirty="0"/>
          </a:p>
          <a:p>
            <a:endParaRPr lang="en-US" dirty="0"/>
          </a:p>
        </p:txBody>
      </p:sp>
      <p:sp>
        <p:nvSpPr>
          <p:cNvPr id="3" name="TextBox 2">
            <a:extLst>
              <a:ext uri="{FF2B5EF4-FFF2-40B4-BE49-F238E27FC236}">
                <a16:creationId xmlns:a16="http://schemas.microsoft.com/office/drawing/2014/main" id="{1044FE64-F693-430C-AEF5-09A8D66651AA}"/>
              </a:ext>
            </a:extLst>
          </p:cNvPr>
          <p:cNvSpPr txBox="1"/>
          <p:nvPr/>
        </p:nvSpPr>
        <p:spPr>
          <a:xfrm>
            <a:off x="59474" y="4491670"/>
            <a:ext cx="3608767" cy="600164"/>
          </a:xfrm>
          <a:prstGeom prst="rect">
            <a:avLst/>
          </a:prstGeom>
          <a:noFill/>
        </p:spPr>
        <p:txBody>
          <a:bodyPr wrap="square" rtlCol="0">
            <a:spAutoFit/>
          </a:bodyPr>
          <a:lstStyle/>
          <a:p>
            <a:r>
              <a:rPr lang="en-US" sz="1100" dirty="0">
                <a:solidFill>
                  <a:schemeClr val="tx1">
                    <a:lumMod val="50000"/>
                    <a:lumOff val="50000"/>
                  </a:schemeClr>
                </a:solidFill>
              </a:rPr>
              <a:t>[1]. Goswami, </a:t>
            </a:r>
            <a:r>
              <a:rPr lang="en-US" sz="1100" dirty="0" err="1">
                <a:solidFill>
                  <a:schemeClr val="tx1">
                    <a:lumMod val="50000"/>
                    <a:lumOff val="50000"/>
                  </a:schemeClr>
                </a:solidFill>
              </a:rPr>
              <a:t>Mononito</a:t>
            </a:r>
            <a:r>
              <a:rPr lang="en-US" sz="1100" dirty="0">
                <a:solidFill>
                  <a:schemeClr val="tx1">
                    <a:lumMod val="50000"/>
                    <a:lumOff val="50000"/>
                  </a:schemeClr>
                </a:solidFill>
              </a:rPr>
              <a:t>, et al. "Moment: A family of open time-series foundation models." </a:t>
            </a:r>
            <a:r>
              <a:rPr lang="en-US" sz="1100" dirty="0" err="1">
                <a:solidFill>
                  <a:schemeClr val="tx1">
                    <a:lumMod val="50000"/>
                    <a:lumOff val="50000"/>
                  </a:schemeClr>
                </a:solidFill>
              </a:rPr>
              <a:t>arXiv</a:t>
            </a:r>
            <a:r>
              <a:rPr lang="en-US" sz="1100" dirty="0">
                <a:solidFill>
                  <a:schemeClr val="tx1">
                    <a:lumMod val="50000"/>
                    <a:lumOff val="50000"/>
                  </a:schemeClr>
                </a:solidFill>
              </a:rPr>
              <a:t> preprint arXiv:2402.03885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data analysis&#10;&#10;AI-generated content may be incorrect.">
            <a:extLst>
              <a:ext uri="{FF2B5EF4-FFF2-40B4-BE49-F238E27FC236}">
                <a16:creationId xmlns:a16="http://schemas.microsoft.com/office/drawing/2014/main" id="{72A6F582-0898-F2B6-8705-15CD56D8CA1A}"/>
              </a:ext>
            </a:extLst>
          </p:cNvPr>
          <p:cNvPicPr>
            <a:picLocks noChangeAspect="1"/>
          </p:cNvPicPr>
          <p:nvPr/>
        </p:nvPicPr>
        <p:blipFill>
          <a:blip r:embed="rId3"/>
          <a:srcRect t="9940"/>
          <a:stretch>
            <a:fillRect/>
          </a:stretch>
        </p:blipFill>
        <p:spPr>
          <a:xfrm>
            <a:off x="4387978" y="888660"/>
            <a:ext cx="4443788" cy="4002077"/>
          </a:xfrm>
          <a:prstGeom prst="rect">
            <a:avLst/>
          </a:prstGeom>
        </p:spPr>
      </p:pic>
      <p:sp>
        <p:nvSpPr>
          <p:cNvPr id="2" name="Title 1"/>
          <p:cNvSpPr>
            <a:spLocks noGrp="1"/>
          </p:cNvSpPr>
          <p:nvPr>
            <p:ph type="title"/>
          </p:nvPr>
        </p:nvSpPr>
        <p:spPr/>
        <p:txBody>
          <a:bodyPr>
            <a:normAutofit/>
          </a:bodyPr>
          <a:lstStyle/>
          <a:p>
            <a:r>
              <a:rPr lang="en-US" dirty="0" err="1">
                <a:sym typeface="+mn-ea"/>
              </a:rPr>
              <a:t>Physionet</a:t>
            </a:r>
            <a:r>
              <a:rPr lang="en-US" dirty="0">
                <a:sym typeface="+mn-ea"/>
              </a:rPr>
              <a:t> </a:t>
            </a:r>
            <a:r>
              <a:rPr lang="en-US" dirty="0" err="1">
                <a:sym typeface="+mn-ea"/>
              </a:rPr>
              <a:t>VTaC</a:t>
            </a:r>
            <a:r>
              <a:rPr lang="en-US" dirty="0">
                <a:sym typeface="+mn-ea"/>
              </a:rPr>
              <a:t> dataset</a:t>
            </a:r>
            <a:endParaRPr lang="en-US"/>
          </a:p>
        </p:txBody>
      </p:sp>
      <p:sp>
        <p:nvSpPr>
          <p:cNvPr id="3" name="Content Placeholder 2"/>
          <p:cNvSpPr>
            <a:spLocks noGrp="1"/>
          </p:cNvSpPr>
          <p:nvPr>
            <p:ph idx="1"/>
          </p:nvPr>
        </p:nvSpPr>
        <p:spPr>
          <a:xfrm>
            <a:off x="628650" y="1369219"/>
            <a:ext cx="4218413" cy="3263504"/>
          </a:xfrm>
        </p:spPr>
        <p:txBody>
          <a:bodyPr>
            <a:normAutofit fontScale="97500"/>
          </a:bodyPr>
          <a:lstStyle/>
          <a:p>
            <a:r>
              <a:rPr lang="en-US" sz="2100" dirty="0" err="1">
                <a:sym typeface="+mn-ea"/>
              </a:rPr>
              <a:t>VTaC</a:t>
            </a:r>
            <a:r>
              <a:rPr lang="en-US" sz="2100" dirty="0">
                <a:sym typeface="+mn-ea"/>
              </a:rPr>
              <a:t>: </a:t>
            </a:r>
            <a:r>
              <a:rPr lang="en-US" dirty="0">
                <a:sym typeface="+mn-ea"/>
              </a:rPr>
              <a:t>5000+ expertly-annotated VT alarms with multimodal waveforms from diverse ICU settings [2]</a:t>
            </a:r>
          </a:p>
          <a:p>
            <a:r>
              <a:rPr lang="en-US" sz="2100" dirty="0">
                <a:sym typeface="+mn-ea"/>
              </a:rPr>
              <a:t>Includes 6-minute waveform segments for algorithm development</a:t>
            </a:r>
            <a:endParaRPr lang="en-US" sz="2100" dirty="0"/>
          </a:p>
        </p:txBody>
      </p:sp>
      <p:sp>
        <p:nvSpPr>
          <p:cNvPr id="7" name="TextBox 6">
            <a:extLst>
              <a:ext uri="{FF2B5EF4-FFF2-40B4-BE49-F238E27FC236}">
                <a16:creationId xmlns:a16="http://schemas.microsoft.com/office/drawing/2014/main" id="{D1C84B59-361A-2ED3-FB4D-5D829C7C3615}"/>
              </a:ext>
            </a:extLst>
          </p:cNvPr>
          <p:cNvSpPr txBox="1"/>
          <p:nvPr/>
        </p:nvSpPr>
        <p:spPr>
          <a:xfrm>
            <a:off x="6068984" y="2034240"/>
            <a:ext cx="813043" cy="600164"/>
          </a:xfrm>
          <a:prstGeom prst="rect">
            <a:avLst/>
          </a:prstGeom>
          <a:noFill/>
        </p:spPr>
        <p:txBody>
          <a:bodyPr wrap="none" rtlCol="0">
            <a:spAutoFit/>
          </a:bodyPr>
          <a:lstStyle/>
          <a:p>
            <a:r>
              <a:rPr lang="en-US" sz="1100" dirty="0">
                <a:solidFill>
                  <a:schemeClr val="bg1"/>
                </a:solidFill>
              </a:rPr>
              <a:t>3596 </a:t>
            </a:r>
          </a:p>
          <a:p>
            <a:r>
              <a:rPr lang="en-US" sz="1100" dirty="0">
                <a:solidFill>
                  <a:schemeClr val="bg1"/>
                </a:solidFill>
              </a:rPr>
              <a:t>false alarm</a:t>
            </a:r>
          </a:p>
          <a:p>
            <a:r>
              <a:rPr lang="en-US" sz="1100" dirty="0">
                <a:solidFill>
                  <a:schemeClr val="bg1"/>
                </a:solidFill>
              </a:rPr>
              <a:t>71.4%</a:t>
            </a:r>
          </a:p>
        </p:txBody>
      </p:sp>
      <p:sp>
        <p:nvSpPr>
          <p:cNvPr id="8" name="TextBox 7">
            <a:extLst>
              <a:ext uri="{FF2B5EF4-FFF2-40B4-BE49-F238E27FC236}">
                <a16:creationId xmlns:a16="http://schemas.microsoft.com/office/drawing/2014/main" id="{C72C3033-53FF-E75D-8214-BA644F00BA31}"/>
              </a:ext>
            </a:extLst>
          </p:cNvPr>
          <p:cNvSpPr txBox="1"/>
          <p:nvPr/>
        </p:nvSpPr>
        <p:spPr>
          <a:xfrm>
            <a:off x="6609872" y="1613209"/>
            <a:ext cx="854786" cy="646331"/>
          </a:xfrm>
          <a:prstGeom prst="rect">
            <a:avLst/>
          </a:prstGeom>
          <a:noFill/>
        </p:spPr>
        <p:txBody>
          <a:bodyPr wrap="none" rtlCol="0">
            <a:spAutoFit/>
          </a:bodyPr>
          <a:lstStyle/>
          <a:p>
            <a:r>
              <a:rPr lang="en-US" sz="1200" dirty="0"/>
              <a:t>1441</a:t>
            </a:r>
          </a:p>
          <a:p>
            <a:r>
              <a:rPr lang="en-US" sz="1200" dirty="0"/>
              <a:t>True alarm</a:t>
            </a:r>
          </a:p>
          <a:p>
            <a:r>
              <a:rPr lang="en-US" sz="1200" dirty="0"/>
              <a:t>28.6%</a:t>
            </a:r>
          </a:p>
        </p:txBody>
      </p:sp>
      <p:sp>
        <p:nvSpPr>
          <p:cNvPr id="9" name="TextBox 8">
            <a:extLst>
              <a:ext uri="{FF2B5EF4-FFF2-40B4-BE49-F238E27FC236}">
                <a16:creationId xmlns:a16="http://schemas.microsoft.com/office/drawing/2014/main" id="{B17B23F1-C1C9-9697-7843-B2F40E1C070F}"/>
              </a:ext>
            </a:extLst>
          </p:cNvPr>
          <p:cNvSpPr txBox="1"/>
          <p:nvPr/>
        </p:nvSpPr>
        <p:spPr>
          <a:xfrm>
            <a:off x="147973" y="4515717"/>
            <a:ext cx="4720683" cy="553998"/>
          </a:xfrm>
          <a:prstGeom prst="rect">
            <a:avLst/>
          </a:prstGeom>
          <a:noFill/>
        </p:spPr>
        <p:txBody>
          <a:bodyPr wrap="square" rtlCol="0">
            <a:spAutoFit/>
          </a:bodyPr>
          <a:lstStyle/>
          <a:p>
            <a:r>
              <a:rPr lang="en-US" sz="1000" dirty="0"/>
              <a:t>[2]. Lehman, Li-</a:t>
            </a:r>
            <a:r>
              <a:rPr lang="en-US" sz="1000" dirty="0" err="1"/>
              <a:t>wei</a:t>
            </a:r>
            <a:r>
              <a:rPr lang="en-US" sz="1000" dirty="0"/>
              <a:t>, et al. "</a:t>
            </a:r>
            <a:r>
              <a:rPr lang="en-US" sz="1000" dirty="0" err="1"/>
              <a:t>VTaC</a:t>
            </a:r>
            <a:r>
              <a:rPr lang="en-US" sz="1000" dirty="0"/>
              <a:t>: A benchmark dataset of ventricular tachycardia alarms from ICU monitors." Advances in Neural Information Processing Systems 36 (2023): 38827-38843.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mn-ea"/>
              </a:rPr>
              <a:t>Two methods: Zero-shot vs Fine tuning</a:t>
            </a:r>
            <a:endParaRPr lang="en-US" dirty="0"/>
          </a:p>
        </p:txBody>
      </p:sp>
      <p:sp>
        <p:nvSpPr>
          <p:cNvPr id="3" name="Content Placeholder 2"/>
          <p:cNvSpPr>
            <a:spLocks noGrp="1"/>
          </p:cNvSpPr>
          <p:nvPr>
            <p:ph idx="1"/>
          </p:nvPr>
        </p:nvSpPr>
        <p:spPr/>
        <p:txBody>
          <a:bodyPr>
            <a:normAutofit/>
          </a:bodyPr>
          <a:lstStyle/>
          <a:p>
            <a:r>
              <a:rPr lang="en-US" sz="2000" dirty="0">
                <a:sym typeface="+mn-ea"/>
              </a:rPr>
              <a:t>Method 1: Use the pretrained MOMENT model “as is” to generate embeddings (the “fingerprints”)</a:t>
            </a:r>
          </a:p>
          <a:p>
            <a:r>
              <a:rPr lang="en-US" sz="2000" dirty="0"/>
              <a:t>Method 2: Lightly retrain parts of the MOMENT model using </a:t>
            </a:r>
            <a:r>
              <a:rPr lang="en-US" sz="2000" dirty="0" err="1"/>
              <a:t>VTaC</a:t>
            </a:r>
            <a:r>
              <a:rPr lang="en-US" sz="2000" dirty="0"/>
              <a:t> training set</a:t>
            </a:r>
          </a:p>
          <a:p>
            <a:endParaRPr lang="en-US" sz="2000" dirty="0"/>
          </a:p>
          <a:p>
            <a:r>
              <a:rPr lang="en-US" sz="2000" dirty="0">
                <a:sym typeface="+mn-ea"/>
              </a:rPr>
              <a:t>We use 10 secs waveforms for ECG leads II and V, PLETH, and ABP before alarm onset</a:t>
            </a:r>
          </a:p>
          <a:p>
            <a:r>
              <a:rPr lang="en-US" sz="2000" dirty="0">
                <a:sym typeface="+mn-ea"/>
              </a:rPr>
              <a:t>Use an </a:t>
            </a:r>
            <a:r>
              <a:rPr lang="en-US" sz="2000" dirty="0" err="1">
                <a:sym typeface="+mn-ea"/>
              </a:rPr>
              <a:t>XGBoostClassifier</a:t>
            </a:r>
            <a:r>
              <a:rPr lang="en-US" sz="2000" dirty="0">
                <a:sym typeface="+mn-ea"/>
              </a:rPr>
              <a:t> (Extreme Gradient Boost classifier) with default parameters</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Zero-shot vs Fine-tuning</a:t>
            </a:r>
            <a:endParaRPr lang="en-US"/>
          </a:p>
        </p:txBody>
      </p:sp>
      <p:graphicFrame>
        <p:nvGraphicFramePr>
          <p:cNvPr id="4" name="Table 3"/>
          <p:cNvGraphicFramePr/>
          <p:nvPr>
            <p:extLst>
              <p:ext uri="{D42A27DB-BD31-4B8C-83A1-F6EECF244321}">
                <p14:modId xmlns:p14="http://schemas.microsoft.com/office/powerpoint/2010/main" val="1739101323"/>
              </p:ext>
            </p:extLst>
          </p:nvPr>
        </p:nvGraphicFramePr>
        <p:xfrm>
          <a:off x="429260" y="1168400"/>
          <a:ext cx="8105140" cy="1506855"/>
        </p:xfrm>
        <a:graphic>
          <a:graphicData uri="http://schemas.openxmlformats.org/drawingml/2006/table">
            <a:tbl>
              <a:tblPr firstRow="1" bandRow="1">
                <a:tableStyleId>{5C22544A-7EE6-4342-B048-85BDC9FD1C3A}</a:tableStyleId>
              </a:tblPr>
              <a:tblGrid>
                <a:gridCol w="2737686">
                  <a:extLst>
                    <a:ext uri="{9D8B030D-6E8A-4147-A177-3AD203B41FA5}">
                      <a16:colId xmlns:a16="http://schemas.microsoft.com/office/drawing/2014/main" val="20000"/>
                    </a:ext>
                  </a:extLst>
                </a:gridCol>
                <a:gridCol w="854927">
                  <a:extLst>
                    <a:ext uri="{9D8B030D-6E8A-4147-A177-3AD203B41FA5}">
                      <a16:colId xmlns:a16="http://schemas.microsoft.com/office/drawing/2014/main" val="20001"/>
                    </a:ext>
                  </a:extLst>
                </a:gridCol>
                <a:gridCol w="773151">
                  <a:extLst>
                    <a:ext uri="{9D8B030D-6E8A-4147-A177-3AD203B41FA5}">
                      <a16:colId xmlns:a16="http://schemas.microsoft.com/office/drawing/2014/main" val="20002"/>
                    </a:ext>
                  </a:extLst>
                </a:gridCol>
                <a:gridCol w="892098">
                  <a:extLst>
                    <a:ext uri="{9D8B030D-6E8A-4147-A177-3AD203B41FA5}">
                      <a16:colId xmlns:a16="http://schemas.microsoft.com/office/drawing/2014/main" val="20003"/>
                    </a:ext>
                  </a:extLst>
                </a:gridCol>
                <a:gridCol w="925768">
                  <a:extLst>
                    <a:ext uri="{9D8B030D-6E8A-4147-A177-3AD203B41FA5}">
                      <a16:colId xmlns:a16="http://schemas.microsoft.com/office/drawing/2014/main" val="20004"/>
                    </a:ext>
                  </a:extLst>
                </a:gridCol>
                <a:gridCol w="910590">
                  <a:extLst>
                    <a:ext uri="{9D8B030D-6E8A-4147-A177-3AD203B41FA5}">
                      <a16:colId xmlns:a16="http://schemas.microsoft.com/office/drawing/2014/main" val="20005"/>
                    </a:ext>
                  </a:extLst>
                </a:gridCol>
                <a:gridCol w="1010920">
                  <a:extLst>
                    <a:ext uri="{9D8B030D-6E8A-4147-A177-3AD203B41FA5}">
                      <a16:colId xmlns:a16="http://schemas.microsoft.com/office/drawing/2014/main" val="20006"/>
                    </a:ext>
                  </a:extLst>
                </a:gridCol>
              </a:tblGrid>
              <a:tr h="334645">
                <a:tc>
                  <a:txBody>
                    <a:bodyPr/>
                    <a:lstStyle/>
                    <a:p>
                      <a:pPr>
                        <a:buNone/>
                      </a:pPr>
                      <a:endParaRPr lang="en-US" sz="1200"/>
                    </a:p>
                  </a:txBody>
                  <a:tcPr/>
                </a:tc>
                <a:tc>
                  <a:txBody>
                    <a:bodyPr/>
                    <a:lstStyle/>
                    <a:p>
                      <a:pPr>
                        <a:buNone/>
                      </a:pPr>
                      <a:r>
                        <a:rPr lang="en-US" sz="1200"/>
                        <a:t>AUC</a:t>
                      </a:r>
                    </a:p>
                  </a:txBody>
                  <a:tcPr/>
                </a:tc>
                <a:tc>
                  <a:txBody>
                    <a:bodyPr/>
                    <a:lstStyle/>
                    <a:p>
                      <a:pPr>
                        <a:buNone/>
                      </a:pPr>
                      <a:r>
                        <a:rPr lang="en-US" sz="1200"/>
                        <a:t>PPV</a:t>
                      </a:r>
                    </a:p>
                  </a:txBody>
                  <a:tcPr/>
                </a:tc>
                <a:tc>
                  <a:txBody>
                    <a:bodyPr/>
                    <a:lstStyle/>
                    <a:p>
                      <a:pPr>
                        <a:buNone/>
                      </a:pPr>
                      <a:r>
                        <a:rPr lang="en-US" sz="1200"/>
                        <a:t>TPR</a:t>
                      </a:r>
                    </a:p>
                  </a:txBody>
                  <a:tcPr/>
                </a:tc>
                <a:tc>
                  <a:txBody>
                    <a:bodyPr/>
                    <a:lstStyle/>
                    <a:p>
                      <a:pPr>
                        <a:buNone/>
                      </a:pPr>
                      <a:r>
                        <a:rPr lang="en-US" sz="1200" dirty="0"/>
                        <a:t>TNR</a:t>
                      </a:r>
                    </a:p>
                  </a:txBody>
                  <a:tcPr/>
                </a:tc>
                <a:tc>
                  <a:txBody>
                    <a:bodyPr/>
                    <a:lstStyle/>
                    <a:p>
                      <a:pPr>
                        <a:buNone/>
                      </a:pPr>
                      <a:r>
                        <a:rPr lang="en-US" sz="1200" dirty="0"/>
                        <a:t>f-beta</a:t>
                      </a:r>
                    </a:p>
                  </a:txBody>
                  <a:tcPr/>
                </a:tc>
                <a:tc>
                  <a:txBody>
                    <a:bodyPr/>
                    <a:lstStyle/>
                    <a:p>
                      <a:pPr>
                        <a:buNone/>
                      </a:pPr>
                      <a:r>
                        <a:rPr lang="en-US" sz="1200"/>
                        <a:t>PHYS15</a:t>
                      </a:r>
                    </a:p>
                  </a:txBody>
                  <a:tcPr/>
                </a:tc>
                <a:extLst>
                  <a:ext uri="{0D108BD9-81ED-4DB2-BD59-A6C34878D82A}">
                    <a16:rowId xmlns:a16="http://schemas.microsoft.com/office/drawing/2014/main" val="10000"/>
                  </a:ext>
                </a:extLst>
              </a:tr>
              <a:tr h="292735">
                <a:tc>
                  <a:txBody>
                    <a:bodyPr/>
                    <a:lstStyle/>
                    <a:p>
                      <a:pPr>
                        <a:buNone/>
                      </a:pPr>
                      <a:r>
                        <a:rPr lang="en-US" sz="1200"/>
                        <a:t>Zero-shot Small (36M params)</a:t>
                      </a:r>
                    </a:p>
                  </a:txBody>
                  <a:tcPr/>
                </a:tc>
                <a:tc>
                  <a:txBody>
                    <a:bodyPr/>
                    <a:lstStyle/>
                    <a:p>
                      <a:pPr>
                        <a:buNone/>
                      </a:pPr>
                      <a:r>
                        <a:rPr lang="en-US" sz="1200"/>
                        <a:t>0.923</a:t>
                      </a:r>
                    </a:p>
                  </a:txBody>
                  <a:tcPr/>
                </a:tc>
                <a:tc>
                  <a:txBody>
                    <a:bodyPr/>
                    <a:lstStyle/>
                    <a:p>
                      <a:pPr>
                        <a:buNone/>
                      </a:pPr>
                      <a:r>
                        <a:rPr lang="en-US" sz="1200"/>
                        <a:t>0.741</a:t>
                      </a:r>
                    </a:p>
                  </a:txBody>
                  <a:tcPr/>
                </a:tc>
                <a:tc>
                  <a:txBody>
                    <a:bodyPr/>
                    <a:lstStyle/>
                    <a:p>
                      <a:pPr>
                        <a:buNone/>
                      </a:pPr>
                      <a:r>
                        <a:rPr lang="en-US" sz="1200"/>
                        <a:t>0.730</a:t>
                      </a:r>
                    </a:p>
                  </a:txBody>
                  <a:tcPr/>
                </a:tc>
                <a:tc>
                  <a:txBody>
                    <a:bodyPr/>
                    <a:lstStyle/>
                    <a:p>
                      <a:pPr>
                        <a:buNone/>
                      </a:pPr>
                      <a:r>
                        <a:rPr lang="en-US" sz="1200" dirty="0"/>
                        <a:t>0.899</a:t>
                      </a:r>
                    </a:p>
                  </a:txBody>
                  <a:tcPr/>
                </a:tc>
                <a:tc>
                  <a:txBody>
                    <a:bodyPr/>
                    <a:lstStyle/>
                    <a:p>
                      <a:pPr>
                        <a:buNone/>
                      </a:pPr>
                      <a:r>
                        <a:rPr lang="en-US" sz="1200"/>
                        <a:t>0.735</a:t>
                      </a:r>
                    </a:p>
                  </a:txBody>
                  <a:tcPr/>
                </a:tc>
                <a:tc>
                  <a:txBody>
                    <a:bodyPr/>
                    <a:lstStyle/>
                    <a:p>
                      <a:pPr>
                        <a:buNone/>
                      </a:pPr>
                      <a:r>
                        <a:rPr lang="en-US" sz="1200" dirty="0"/>
                        <a:t>65.079</a:t>
                      </a:r>
                    </a:p>
                  </a:txBody>
                  <a:tcPr/>
                </a:tc>
                <a:extLst>
                  <a:ext uri="{0D108BD9-81ED-4DB2-BD59-A6C34878D82A}">
                    <a16:rowId xmlns:a16="http://schemas.microsoft.com/office/drawing/2014/main" val="10001"/>
                  </a:ext>
                </a:extLst>
              </a:tr>
              <a:tr h="293370">
                <a:tc>
                  <a:txBody>
                    <a:bodyPr/>
                    <a:lstStyle/>
                    <a:p>
                      <a:pPr>
                        <a:buNone/>
                      </a:pPr>
                      <a:r>
                        <a:rPr lang="en-US" sz="1200"/>
                        <a:t>Base (110M params)</a:t>
                      </a:r>
                    </a:p>
                  </a:txBody>
                  <a:tcPr/>
                </a:tc>
                <a:tc>
                  <a:txBody>
                    <a:bodyPr/>
                    <a:lstStyle/>
                    <a:p>
                      <a:pPr>
                        <a:buNone/>
                      </a:pPr>
                      <a:r>
                        <a:rPr lang="en-US" sz="1200"/>
                        <a:t>0.927</a:t>
                      </a:r>
                    </a:p>
                  </a:txBody>
                  <a:tcPr/>
                </a:tc>
                <a:tc>
                  <a:txBody>
                    <a:bodyPr/>
                    <a:lstStyle/>
                    <a:p>
                      <a:pPr>
                        <a:buNone/>
                      </a:pPr>
                      <a:r>
                        <a:rPr lang="en-US" sz="1200"/>
                        <a:t>0.805</a:t>
                      </a:r>
                    </a:p>
                  </a:txBody>
                  <a:tcPr/>
                </a:tc>
                <a:tc>
                  <a:txBody>
                    <a:bodyPr/>
                    <a:lstStyle/>
                    <a:p>
                      <a:pPr>
                        <a:buNone/>
                      </a:pPr>
                      <a:r>
                        <a:rPr lang="en-US" sz="1200"/>
                        <a:t>0.723</a:t>
                      </a:r>
                    </a:p>
                  </a:txBody>
                  <a:tcPr/>
                </a:tc>
                <a:tc>
                  <a:txBody>
                    <a:bodyPr/>
                    <a:lstStyle/>
                    <a:p>
                      <a:pPr>
                        <a:buNone/>
                      </a:pPr>
                      <a:r>
                        <a:rPr lang="en-US" sz="1200" dirty="0"/>
                        <a:t>0.930</a:t>
                      </a:r>
                    </a:p>
                  </a:txBody>
                  <a:tcPr/>
                </a:tc>
                <a:tc>
                  <a:txBody>
                    <a:bodyPr/>
                    <a:lstStyle/>
                    <a:p>
                      <a:pPr>
                        <a:buNone/>
                      </a:pPr>
                      <a:r>
                        <a:rPr lang="en-US" sz="1200"/>
                        <a:t>0.762</a:t>
                      </a:r>
                    </a:p>
                  </a:txBody>
                  <a:tcPr/>
                </a:tc>
                <a:tc>
                  <a:txBody>
                    <a:bodyPr/>
                    <a:lstStyle/>
                    <a:p>
                      <a:pPr>
                        <a:buNone/>
                      </a:pPr>
                      <a:r>
                        <a:rPr lang="en-US" sz="1200"/>
                        <a:t>66.246</a:t>
                      </a:r>
                    </a:p>
                  </a:txBody>
                  <a:tcPr/>
                </a:tc>
                <a:extLst>
                  <a:ext uri="{0D108BD9-81ED-4DB2-BD59-A6C34878D82A}">
                    <a16:rowId xmlns:a16="http://schemas.microsoft.com/office/drawing/2014/main" val="10002"/>
                  </a:ext>
                </a:extLst>
              </a:tr>
              <a:tr h="292735">
                <a:tc>
                  <a:txBody>
                    <a:bodyPr/>
                    <a:lstStyle/>
                    <a:p>
                      <a:pPr>
                        <a:buNone/>
                      </a:pPr>
                      <a:r>
                        <a:rPr lang="en-US" sz="1200"/>
                        <a:t>Large (342M params)</a:t>
                      </a:r>
                    </a:p>
                  </a:txBody>
                  <a:tcPr/>
                </a:tc>
                <a:tc>
                  <a:txBody>
                    <a:bodyPr/>
                    <a:lstStyle/>
                    <a:p>
                      <a:pPr>
                        <a:buNone/>
                      </a:pPr>
                      <a:r>
                        <a:rPr lang="en-US" sz="1200"/>
                        <a:t>0.957</a:t>
                      </a:r>
                    </a:p>
                  </a:txBody>
                  <a:tcPr/>
                </a:tc>
                <a:tc>
                  <a:txBody>
                    <a:bodyPr/>
                    <a:lstStyle/>
                    <a:p>
                      <a:pPr>
                        <a:buNone/>
                      </a:pPr>
                      <a:r>
                        <a:rPr lang="en-US" sz="1200"/>
                        <a:t>0.830</a:t>
                      </a:r>
                    </a:p>
                  </a:txBody>
                  <a:tcPr/>
                </a:tc>
                <a:tc>
                  <a:txBody>
                    <a:bodyPr/>
                    <a:lstStyle/>
                    <a:p>
                      <a:pPr>
                        <a:buNone/>
                      </a:pPr>
                      <a:r>
                        <a:rPr lang="en-US" sz="1200"/>
                        <a:t>0.818</a:t>
                      </a:r>
                    </a:p>
                  </a:txBody>
                  <a:tcPr/>
                </a:tc>
                <a:tc>
                  <a:txBody>
                    <a:bodyPr/>
                    <a:lstStyle/>
                    <a:p>
                      <a:pPr>
                        <a:buNone/>
                      </a:pPr>
                      <a:r>
                        <a:rPr lang="en-US" sz="1200" dirty="0"/>
                        <a:t>0.933</a:t>
                      </a:r>
                    </a:p>
                  </a:txBody>
                  <a:tcPr/>
                </a:tc>
                <a:tc>
                  <a:txBody>
                    <a:bodyPr/>
                    <a:lstStyle/>
                    <a:p>
                      <a:pPr>
                        <a:buNone/>
                      </a:pPr>
                      <a:r>
                        <a:rPr lang="en-US" sz="1200"/>
                        <a:t>0.824</a:t>
                      </a:r>
                    </a:p>
                  </a:txBody>
                  <a:tcPr/>
                </a:tc>
                <a:tc>
                  <a:txBody>
                    <a:bodyPr/>
                    <a:lstStyle/>
                    <a:p>
                      <a:pPr>
                        <a:buNone/>
                      </a:pPr>
                      <a:r>
                        <a:rPr lang="en-US" sz="1200"/>
                        <a:t>74.570</a:t>
                      </a:r>
                    </a:p>
                  </a:txBody>
                  <a:tcPr/>
                </a:tc>
                <a:extLst>
                  <a:ext uri="{0D108BD9-81ED-4DB2-BD59-A6C34878D82A}">
                    <a16:rowId xmlns:a16="http://schemas.microsoft.com/office/drawing/2014/main" val="10003"/>
                  </a:ext>
                </a:extLst>
              </a:tr>
              <a:tr h="293370">
                <a:tc>
                  <a:txBody>
                    <a:bodyPr/>
                    <a:lstStyle/>
                    <a:p>
                      <a:pPr>
                        <a:buNone/>
                      </a:pPr>
                      <a:r>
                        <a:rPr lang="en-US" sz="1200"/>
                        <a:t>Fine-tune Large model</a:t>
                      </a:r>
                    </a:p>
                  </a:txBody>
                  <a:tcPr/>
                </a:tc>
                <a:tc>
                  <a:txBody>
                    <a:bodyPr/>
                    <a:lstStyle/>
                    <a:p>
                      <a:pPr>
                        <a:buNone/>
                      </a:pPr>
                      <a:r>
                        <a:rPr lang="en-US" sz="1200"/>
                        <a:t>0.963</a:t>
                      </a:r>
                    </a:p>
                  </a:txBody>
                  <a:tcPr/>
                </a:tc>
                <a:tc>
                  <a:txBody>
                    <a:bodyPr/>
                    <a:lstStyle/>
                    <a:p>
                      <a:pPr>
                        <a:buNone/>
                      </a:pPr>
                      <a:r>
                        <a:rPr lang="en-US" sz="1200"/>
                        <a:t>0.784</a:t>
                      </a:r>
                    </a:p>
                  </a:txBody>
                  <a:tcPr/>
                </a:tc>
                <a:tc>
                  <a:txBody>
                    <a:bodyPr/>
                    <a:lstStyle/>
                    <a:p>
                      <a:pPr>
                        <a:buNone/>
                      </a:pPr>
                      <a:r>
                        <a:rPr lang="en-US" sz="1200"/>
                        <a:t>0.927</a:t>
                      </a:r>
                    </a:p>
                  </a:txBody>
                  <a:tcPr/>
                </a:tc>
                <a:tc>
                  <a:txBody>
                    <a:bodyPr/>
                    <a:lstStyle/>
                    <a:p>
                      <a:pPr>
                        <a:buNone/>
                      </a:pPr>
                      <a:r>
                        <a:rPr lang="en-US" sz="1200" dirty="0"/>
                        <a:t>0.899</a:t>
                      </a:r>
                    </a:p>
                  </a:txBody>
                  <a:tcPr/>
                </a:tc>
                <a:tc>
                  <a:txBody>
                    <a:bodyPr/>
                    <a:lstStyle/>
                    <a:p>
                      <a:pPr>
                        <a:buNone/>
                      </a:pPr>
                      <a:r>
                        <a:rPr lang="en-US" sz="1200"/>
                        <a:t>0.850</a:t>
                      </a:r>
                    </a:p>
                  </a:txBody>
                  <a:tcPr/>
                </a:tc>
                <a:tc>
                  <a:txBody>
                    <a:bodyPr/>
                    <a:lstStyle/>
                    <a:p>
                      <a:pPr>
                        <a:buNone/>
                      </a:pPr>
                      <a:r>
                        <a:rPr lang="en-US" sz="1200" dirty="0"/>
                        <a:t>83.717</a:t>
                      </a:r>
                    </a:p>
                  </a:txBody>
                  <a:tcPr/>
                </a:tc>
                <a:extLst>
                  <a:ext uri="{0D108BD9-81ED-4DB2-BD59-A6C34878D82A}">
                    <a16:rowId xmlns:a16="http://schemas.microsoft.com/office/drawing/2014/main" val="10004"/>
                  </a:ext>
                </a:extLst>
              </a:tr>
            </a:tbl>
          </a:graphicData>
        </a:graphic>
      </p:graphicFrame>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260" y="2675890"/>
            <a:ext cx="5400040" cy="2495550"/>
          </a:xfrm>
        </p:spPr>
      </p:pic>
      <p:sp>
        <p:nvSpPr>
          <p:cNvPr id="7" name="Rectangle 2"/>
          <p:cNvSpPr/>
          <p:nvPr/>
        </p:nvSpPr>
        <p:spPr>
          <a:xfrm>
            <a:off x="2174240" y="3507740"/>
            <a:ext cx="552450" cy="1651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
          <p:cNvSpPr/>
          <p:nvPr/>
        </p:nvSpPr>
        <p:spPr>
          <a:xfrm>
            <a:off x="2685415" y="4173855"/>
            <a:ext cx="2606040" cy="1651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2"/>
          <p:cNvSpPr/>
          <p:nvPr/>
        </p:nvSpPr>
        <p:spPr>
          <a:xfrm>
            <a:off x="3218985" y="2141220"/>
            <a:ext cx="5284935" cy="450215"/>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1"/>
          <p:cNvSpPr txBox="1"/>
          <p:nvPr/>
        </p:nvSpPr>
        <p:spPr>
          <a:xfrm rot="16200000">
            <a:off x="-115570" y="1752600"/>
            <a:ext cx="843280" cy="275590"/>
          </a:xfrm>
          <a:prstGeom prst="rect">
            <a:avLst/>
          </a:prstGeom>
          <a:noFill/>
        </p:spPr>
        <p:txBody>
          <a:bodyPr wrap="square" rtlCol="0">
            <a:spAutoFit/>
          </a:bodyPr>
          <a:lstStyle/>
          <a:p>
            <a:r>
              <a:rPr lang="en-US" sz="1200"/>
              <a:t>zero-shot</a:t>
            </a:r>
          </a:p>
        </p:txBody>
      </p:sp>
      <p:sp>
        <p:nvSpPr>
          <p:cNvPr id="3" name="TextBox 2">
            <a:extLst>
              <a:ext uri="{FF2B5EF4-FFF2-40B4-BE49-F238E27FC236}">
                <a16:creationId xmlns:a16="http://schemas.microsoft.com/office/drawing/2014/main" id="{56BA3826-E285-1C21-230E-87DFB3A42942}"/>
              </a:ext>
            </a:extLst>
          </p:cNvPr>
          <p:cNvSpPr txBox="1"/>
          <p:nvPr/>
        </p:nvSpPr>
        <p:spPr>
          <a:xfrm>
            <a:off x="5612070" y="4488286"/>
            <a:ext cx="3606271" cy="553998"/>
          </a:xfrm>
          <a:prstGeom prst="rect">
            <a:avLst/>
          </a:prstGeom>
          <a:noFill/>
        </p:spPr>
        <p:txBody>
          <a:bodyPr wrap="square" rtlCol="0">
            <a:spAutoFit/>
          </a:bodyPr>
          <a:lstStyle/>
          <a:p>
            <a:r>
              <a:rPr lang="en-US" sz="1000" dirty="0"/>
              <a:t>[2]. Lehman, Li-</a:t>
            </a:r>
            <a:r>
              <a:rPr lang="en-US" sz="1000" dirty="0" err="1"/>
              <a:t>wei</a:t>
            </a:r>
            <a:r>
              <a:rPr lang="en-US" sz="1000" dirty="0"/>
              <a:t>, et al. "</a:t>
            </a:r>
            <a:r>
              <a:rPr lang="en-US" sz="1000" dirty="0" err="1"/>
              <a:t>VTaC</a:t>
            </a:r>
            <a:r>
              <a:rPr lang="en-US" sz="1000" dirty="0"/>
              <a:t>: A benchmark dataset of ventricular tachycardia alarms from ICU monitors." Advances in Neural Information Processing Systems 36 (2023): 38827-38843.</a:t>
            </a:r>
          </a:p>
        </p:txBody>
      </p:sp>
      <p:sp>
        <p:nvSpPr>
          <p:cNvPr id="6" name="Rectangle 5">
            <a:extLst>
              <a:ext uri="{FF2B5EF4-FFF2-40B4-BE49-F238E27FC236}">
                <a16:creationId xmlns:a16="http://schemas.microsoft.com/office/drawing/2014/main" id="{E58D5332-C51D-065E-D23E-97C259636CFF}"/>
              </a:ext>
            </a:extLst>
          </p:cNvPr>
          <p:cNvSpPr/>
          <p:nvPr/>
        </p:nvSpPr>
        <p:spPr>
          <a:xfrm>
            <a:off x="550127" y="2877015"/>
            <a:ext cx="587297" cy="1115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solidFill>
              </a:rPr>
              <a:t>[2]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lstStyle/>
          <a:p>
            <a:r>
              <a:rPr lang="en-US" sz="2000" dirty="0">
                <a:sym typeface="+mn-ea"/>
              </a:rPr>
              <a:t>Our method achieves SOTA, comparable to the </a:t>
            </a:r>
            <a:r>
              <a:rPr lang="en-US" sz="2000" dirty="0" err="1">
                <a:sym typeface="+mn-ea"/>
              </a:rPr>
              <a:t>VTaC</a:t>
            </a:r>
            <a:r>
              <a:rPr lang="en-US" sz="2000" dirty="0">
                <a:sym typeface="+mn-ea"/>
              </a:rPr>
              <a:t> benchmark’s top models</a:t>
            </a:r>
          </a:p>
          <a:p>
            <a:r>
              <a:rPr lang="en-US" sz="2000" dirty="0">
                <a:sym typeface="+mn-ea"/>
              </a:rPr>
              <a:t>This method is efficient in detecting VT events</a:t>
            </a:r>
            <a:endParaRPr lang="en-US" sz="2000" dirty="0"/>
          </a:p>
          <a:p>
            <a:pPr lvl="1"/>
            <a:r>
              <a:rPr lang="en-US" dirty="0">
                <a:sym typeface="+mn-ea"/>
              </a:rPr>
              <a:t>using zero-shot embeddings</a:t>
            </a:r>
            <a:endParaRPr lang="en-US" dirty="0"/>
          </a:p>
          <a:p>
            <a:pPr lvl="1"/>
            <a:r>
              <a:rPr lang="en-US" dirty="0">
                <a:sym typeface="+mn-ea"/>
              </a:rPr>
              <a:t>with computationally efficient and inexpensive fine-tuning of select layers</a:t>
            </a:r>
          </a:p>
          <a:p>
            <a:r>
              <a:rPr lang="en-US" sz="2000" dirty="0">
                <a:sym typeface="+mn-ea"/>
              </a:rPr>
              <a:t>Reduce false alarms and mitigate alarm fatigue</a:t>
            </a:r>
          </a:p>
          <a:p>
            <a:pPr lvl="1"/>
            <a:r>
              <a:rPr lang="en-US" sz="1700" dirty="0">
                <a:sym typeface="+mn-ea"/>
              </a:rPr>
              <a:t>Timely life-saving interventions</a:t>
            </a:r>
          </a:p>
        </p:txBody>
      </p:sp>
    </p:spTree>
  </p:cSld>
  <p:clrMapOvr>
    <a:masterClrMapping/>
  </p:clrMapOvr>
</p:sld>
</file>

<file path=ppt/theme/theme1.xml><?xml version="1.0" encoding="utf-8"?>
<a:theme xmlns:a="http://schemas.openxmlformats.org/drawingml/2006/main" name="SOM Theme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 Theme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M Theme 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M Theme 4">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OM Theme 5">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665</Words>
  <Application>Microsoft Office PowerPoint</Application>
  <PresentationFormat>On-screen Show (16:9)</PresentationFormat>
  <Paragraphs>90</Paragraphs>
  <Slides>8</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vt:i4>
      </vt:variant>
    </vt:vector>
  </HeadingPairs>
  <TitlesOfParts>
    <vt:vector size="17" baseType="lpstr">
      <vt:lpstr>Aptos</vt:lpstr>
      <vt:lpstr>Arial</vt:lpstr>
      <vt:lpstr>Calibri</vt:lpstr>
      <vt:lpstr>Calibri Light</vt:lpstr>
      <vt:lpstr>SOM Theme 1</vt:lpstr>
      <vt:lpstr>SOM Theme 2</vt:lpstr>
      <vt:lpstr>SOM Theme 3</vt:lpstr>
      <vt:lpstr>SOM Theme 4</vt:lpstr>
      <vt:lpstr>SOM Theme 5</vt:lpstr>
      <vt:lpstr>Predicting Ventricular Tachycardia in ICU Patients Using a Timeseries Foundation Model and Multimodal Waveforms</vt:lpstr>
      <vt:lpstr>Ventricular Tachychardia (VT)</vt:lpstr>
      <vt:lpstr>Challenge in ICUs</vt:lpstr>
      <vt:lpstr>Our Approach: The Foundation Model</vt:lpstr>
      <vt:lpstr>Physionet VTaC dataset</vt:lpstr>
      <vt:lpstr>Two methods: Zero-shot vs Fine tuning</vt:lpstr>
      <vt:lpstr>Zero-shot vs Fine-tuning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Baffuto, Michelle</dc:creator>
  <cp:lastModifiedBy>Yang, Shiming</cp:lastModifiedBy>
  <cp:revision>20</cp:revision>
  <dcterms:created xsi:type="dcterms:W3CDTF">2025-09-16T14:28:11Z</dcterms:created>
  <dcterms:modified xsi:type="dcterms:W3CDTF">2025-09-17T04:17:42Z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1033-11.1.0.11720</vt:lpwstr>
  </property>
</Properties>
</file>