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1"/>
  </p:notesMasterIdLst>
  <p:sldIdLst>
    <p:sldId id="256" r:id="rId7"/>
    <p:sldId id="261" r:id="rId8"/>
    <p:sldId id="268" r:id="rId9"/>
    <p:sldId id="264" r:id="rId10"/>
    <p:sldId id="263" r:id="rId12"/>
    <p:sldId id="262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52" d="100"/>
          <a:sy n="152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D3610-E518-4958-A48B-134F3E40BF47}" type="doc">
      <dgm:prSet loTypeId="urn:microsoft.com/office/officeart/2008/layout/BendingPictureCaption#1" loCatId="pictur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8D4766F-D37F-4B1E-A8F1-93EE8CFBAB70}">
      <dgm:prSet phldrT="[Text]"/>
      <dgm:spPr/>
      <dgm:t>
        <a:bodyPr/>
        <a:lstStyle/>
        <a:p>
          <a:r>
            <a:rPr lang="en-US"/>
            <a:t>Central Line</a:t>
          </a:r>
        </a:p>
      </dgm:t>
    </dgm:pt>
    <dgm:pt modelId="{5F48DBB4-5BFE-4C01-AEB7-039FE6CFF8C7}" cxnId="{3E265079-397C-439D-B7C9-7BF1A9E286D6}" type="parTrans">
      <dgm:prSet/>
      <dgm:spPr/>
      <dgm:t>
        <a:bodyPr/>
        <a:lstStyle/>
        <a:p>
          <a:endParaRPr lang="en-US"/>
        </a:p>
      </dgm:t>
    </dgm:pt>
    <dgm:pt modelId="{81B81BD7-4009-45CC-A7D9-DB41304E01E3}" cxnId="{3E265079-397C-439D-B7C9-7BF1A9E286D6}" type="sibTrans">
      <dgm:prSet/>
      <dgm:spPr/>
      <dgm:t>
        <a:bodyPr/>
        <a:lstStyle/>
        <a:p>
          <a:endParaRPr lang="en-US"/>
        </a:p>
      </dgm:t>
    </dgm:pt>
    <dgm:pt modelId="{E1ACEF2C-F22C-49A3-BDB2-F81A31296A7D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5000"/>
            </a:spcAft>
          </a:pPr>
          <a:r>
            <a:rPr lang="en-US"/>
            <a:t>Intubation</a:t>
          </a:r>
        </a:p>
      </dgm:t>
    </dgm:pt>
    <dgm:pt modelId="{902D8D7B-272E-437F-A5E3-3732E1C49F85}" cxnId="{34B6732F-0312-4F82-92FB-33B28D958E4D}" type="parTrans">
      <dgm:prSet/>
      <dgm:spPr/>
      <dgm:t>
        <a:bodyPr/>
        <a:lstStyle/>
        <a:p>
          <a:endParaRPr lang="en-US"/>
        </a:p>
      </dgm:t>
    </dgm:pt>
    <dgm:pt modelId="{8D27F9B9-D63D-4EFD-9F62-09184389C03A}" cxnId="{34B6732F-0312-4F82-92FB-33B28D958E4D}" type="sibTrans">
      <dgm:prSet/>
      <dgm:spPr/>
      <dgm:t>
        <a:bodyPr/>
        <a:lstStyle/>
        <a:p>
          <a:endParaRPr lang="en-US"/>
        </a:p>
      </dgm:t>
    </dgm:pt>
    <dgm:pt modelId="{378E34F1-9527-4CDD-AFCC-4C82182691A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5000"/>
            </a:spcAft>
          </a:pPr>
          <a:r>
            <a:rPr lang="en-US"/>
            <a:t>Transfusion</a:t>
          </a:r>
          <a:endParaRPr/>
        </a:p>
      </dgm:t>
    </dgm:pt>
    <dgm:pt modelId="{2DE1F50B-BB0D-406C-AC12-D9EED8AE67BE}" cxnId="{B2AE2CDC-FC3F-43E6-8008-6371702C039F}" type="parTrans">
      <dgm:prSet/>
      <dgm:spPr/>
      <dgm:t>
        <a:bodyPr/>
        <a:lstStyle/>
        <a:p>
          <a:endParaRPr lang="en-US"/>
        </a:p>
      </dgm:t>
    </dgm:pt>
    <dgm:pt modelId="{2D2906E7-3F15-41F3-9515-E524B4DE807D}" cxnId="{B2AE2CDC-FC3F-43E6-8008-6371702C039F}" type="sibTrans">
      <dgm:prSet/>
      <dgm:spPr/>
      <dgm:t>
        <a:bodyPr/>
        <a:lstStyle/>
        <a:p>
          <a:endParaRPr lang="en-US"/>
        </a:p>
      </dgm:t>
    </dgm:pt>
    <dgm:pt modelId="{26DED8CD-E8CB-49FE-B441-CCA558D4D020}" type="pres">
      <dgm:prSet presAssocID="{72AD3610-E518-4958-A48B-134F3E40BF47}" presName="diagram" presStyleCnt="0">
        <dgm:presLayoutVars>
          <dgm:dir/>
        </dgm:presLayoutVars>
      </dgm:prSet>
      <dgm:spPr/>
    </dgm:pt>
    <dgm:pt modelId="{D13B050B-4B95-4346-A367-8FDBB13AC5BB}" type="pres">
      <dgm:prSet presAssocID="{38D4766F-D37F-4B1E-A8F1-93EE8CFBAB70}" presName="composite" presStyleCnt="0"/>
      <dgm:spPr/>
    </dgm:pt>
    <dgm:pt modelId="{079F90C0-1E29-462A-91B5-4A357F74A090}" type="pres">
      <dgm:prSet presAssocID="{38D4766F-D37F-4B1E-A8F1-93EE8CFBAB70}" presName="Image" presStyleLbl="bgShp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40000"/>
          </a:stretch>
        </a:blipFill>
      </dgm:spPr>
    </dgm:pt>
    <dgm:pt modelId="{ED783D6C-CBF4-4C81-A6EA-2F458FF5D95E}" type="pres">
      <dgm:prSet presAssocID="{38D4766F-D37F-4B1E-A8F1-93EE8CFBAB70}" presName="Parent" presStyleLbl="node0" presStyleIdx="0" presStyleCnt="3">
        <dgm:presLayoutVars>
          <dgm:bulletEnabled val="1"/>
        </dgm:presLayoutVars>
      </dgm:prSet>
      <dgm:spPr/>
    </dgm:pt>
    <dgm:pt modelId="{1F81E7ED-4248-4055-AD94-1A197A84A514}" type="pres">
      <dgm:prSet presAssocID="{81B81BD7-4009-45CC-A7D9-DB41304E01E3}" presName="sibTrans" presStyleCnt="0"/>
      <dgm:spPr/>
    </dgm:pt>
    <dgm:pt modelId="{036B9C11-2BD5-4F3D-B732-E075CCE76200}" type="pres">
      <dgm:prSet presAssocID="{E1ACEF2C-F22C-49A3-BDB2-F81A31296A7D}" presName="composite" presStyleCnt="0"/>
      <dgm:spPr/>
    </dgm:pt>
    <dgm:pt modelId="{956AF0E8-F41B-4738-9B40-3CE44D394E93}" type="pres">
      <dgm:prSet presAssocID="{E1ACEF2C-F22C-49A3-BDB2-F81A31296A7D}" presName="Image" presStyleLbl="bgShp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C202E6E4-A9DA-4E7A-91F5-6A73B344DEDA}" type="pres">
      <dgm:prSet presAssocID="{E1ACEF2C-F22C-49A3-BDB2-F81A31296A7D}" presName="Parent" presStyleLbl="node0" presStyleIdx="1" presStyleCnt="3">
        <dgm:presLayoutVars>
          <dgm:bulletEnabled val="1"/>
        </dgm:presLayoutVars>
      </dgm:prSet>
      <dgm:spPr/>
    </dgm:pt>
    <dgm:pt modelId="{923DD692-0E28-4963-A280-BB7688341FA1}" type="pres">
      <dgm:prSet presAssocID="{8D27F9B9-D63D-4EFD-9F62-09184389C03A}" presName="sibTrans" presStyleCnt="0"/>
      <dgm:spPr/>
    </dgm:pt>
    <dgm:pt modelId="{A0988D2B-F864-452F-AE18-0B04D2BF86D8}" type="pres">
      <dgm:prSet presAssocID="{378E34F1-9527-4CDD-AFCC-4C82182691A8}" presName="composite" presStyleCnt="0"/>
      <dgm:spPr/>
    </dgm:pt>
    <dgm:pt modelId="{C4521DFD-735A-4BCE-9E1C-A05168BD7B3A}" type="pres">
      <dgm:prSet presAssocID="{378E34F1-9527-4CDD-AFCC-4C82182691A8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849195F-0BD9-4CA5-9D5A-7E4FB04BE093}" type="pres">
      <dgm:prSet presAssocID="{378E34F1-9527-4CDD-AFCC-4C82182691A8}" presName="Parent" presStyleLbl="node0" presStyleIdx="2" presStyleCnt="3">
        <dgm:presLayoutVars>
          <dgm:bulletEnabled val="1"/>
        </dgm:presLayoutVars>
      </dgm:prSet>
      <dgm:spPr/>
    </dgm:pt>
  </dgm:ptLst>
  <dgm:cxnLst>
    <dgm:cxn modelId="{1E28902A-E8D0-4A20-BFE0-5F084F0DCF48}" type="presOf" srcId="{72AD3610-E518-4958-A48B-134F3E40BF47}" destId="{26DED8CD-E8CB-49FE-B441-CCA558D4D020}" srcOrd="0" destOrd="0" presId="urn:microsoft.com/office/officeart/2008/layout/BendingPictureCaption#1"/>
    <dgm:cxn modelId="{34B6732F-0312-4F82-92FB-33B28D958E4D}" srcId="{72AD3610-E518-4958-A48B-134F3E40BF47}" destId="{E1ACEF2C-F22C-49A3-BDB2-F81A31296A7D}" srcOrd="1" destOrd="0" parTransId="{902D8D7B-272E-437F-A5E3-3732E1C49F85}" sibTransId="{8D27F9B9-D63D-4EFD-9F62-09184389C03A}"/>
    <dgm:cxn modelId="{3E265079-397C-439D-B7C9-7BF1A9E286D6}" srcId="{72AD3610-E518-4958-A48B-134F3E40BF47}" destId="{38D4766F-D37F-4B1E-A8F1-93EE8CFBAB70}" srcOrd="0" destOrd="0" parTransId="{5F48DBB4-5BFE-4C01-AEB7-039FE6CFF8C7}" sibTransId="{81B81BD7-4009-45CC-A7D9-DB41304E01E3}"/>
    <dgm:cxn modelId="{DEEB4A91-28DF-4566-815F-FC6CA35C1410}" type="presOf" srcId="{E1ACEF2C-F22C-49A3-BDB2-F81A31296A7D}" destId="{C202E6E4-A9DA-4E7A-91F5-6A73B344DEDA}" srcOrd="0" destOrd="0" presId="urn:microsoft.com/office/officeart/2008/layout/BendingPictureCaption#1"/>
    <dgm:cxn modelId="{03CE77CA-9A5F-4993-B2B6-554F61C50C09}" type="presOf" srcId="{378E34F1-9527-4CDD-AFCC-4C82182691A8}" destId="{2849195F-0BD9-4CA5-9D5A-7E4FB04BE093}" srcOrd="0" destOrd="0" presId="urn:microsoft.com/office/officeart/2008/layout/BendingPictureCaption#1"/>
    <dgm:cxn modelId="{E7C89AD8-B3C1-48FC-B078-F4EB32E54E5F}" type="presOf" srcId="{38D4766F-D37F-4B1E-A8F1-93EE8CFBAB70}" destId="{ED783D6C-CBF4-4C81-A6EA-2F458FF5D95E}" srcOrd="0" destOrd="0" presId="urn:microsoft.com/office/officeart/2008/layout/BendingPictureCaption#1"/>
    <dgm:cxn modelId="{B2AE2CDC-FC3F-43E6-8008-6371702C039F}" srcId="{72AD3610-E518-4958-A48B-134F3E40BF47}" destId="{378E34F1-9527-4CDD-AFCC-4C82182691A8}" srcOrd="2" destOrd="0" parTransId="{2DE1F50B-BB0D-406C-AC12-D9EED8AE67BE}" sibTransId="{2D2906E7-3F15-41F3-9515-E524B4DE807D}"/>
    <dgm:cxn modelId="{3A9B093B-49FD-48F2-8AEE-0F17E48FEFDA}" type="presParOf" srcId="{26DED8CD-E8CB-49FE-B441-CCA558D4D020}" destId="{D13B050B-4B95-4346-A367-8FDBB13AC5BB}" srcOrd="0" destOrd="0" presId="urn:microsoft.com/office/officeart/2008/layout/BendingPictureCaption#1"/>
    <dgm:cxn modelId="{9A32DB06-3E42-4F4F-BA0D-5C98D3A1671F}" type="presParOf" srcId="{D13B050B-4B95-4346-A367-8FDBB13AC5BB}" destId="{079F90C0-1E29-462A-91B5-4A357F74A090}" srcOrd="0" destOrd="0" presId="urn:microsoft.com/office/officeart/2008/layout/BendingPictureCaption#1"/>
    <dgm:cxn modelId="{8FC97DFE-4A37-4E8F-9D20-9F4C36D2E49A}" type="presParOf" srcId="{D13B050B-4B95-4346-A367-8FDBB13AC5BB}" destId="{ED783D6C-CBF4-4C81-A6EA-2F458FF5D95E}" srcOrd="1" destOrd="0" presId="urn:microsoft.com/office/officeart/2008/layout/BendingPictureCaption#1"/>
    <dgm:cxn modelId="{638DE8E0-28DA-4711-8EB4-22D58BFD5CF0}" type="presParOf" srcId="{26DED8CD-E8CB-49FE-B441-CCA558D4D020}" destId="{1F81E7ED-4248-4055-AD94-1A197A84A514}" srcOrd="1" destOrd="0" presId="urn:microsoft.com/office/officeart/2008/layout/BendingPictureCaption#1"/>
    <dgm:cxn modelId="{579CD86C-B14F-46B6-A4C2-1238AB7CD535}" type="presParOf" srcId="{26DED8CD-E8CB-49FE-B441-CCA558D4D020}" destId="{036B9C11-2BD5-4F3D-B732-E075CCE76200}" srcOrd="2" destOrd="0" presId="urn:microsoft.com/office/officeart/2008/layout/BendingPictureCaption#1"/>
    <dgm:cxn modelId="{443ACE3A-0C28-4A50-935C-648E2198FE2E}" type="presParOf" srcId="{036B9C11-2BD5-4F3D-B732-E075CCE76200}" destId="{956AF0E8-F41B-4738-9B40-3CE44D394E93}" srcOrd="0" destOrd="0" presId="urn:microsoft.com/office/officeart/2008/layout/BendingPictureCaption#1"/>
    <dgm:cxn modelId="{19748343-16B7-4B4D-9519-E777D3BD2942}" type="presParOf" srcId="{036B9C11-2BD5-4F3D-B732-E075CCE76200}" destId="{C202E6E4-A9DA-4E7A-91F5-6A73B344DEDA}" srcOrd="1" destOrd="0" presId="urn:microsoft.com/office/officeart/2008/layout/BendingPictureCaption#1"/>
    <dgm:cxn modelId="{34F19B80-A279-417F-9484-8B801D8F85E3}" type="presParOf" srcId="{26DED8CD-E8CB-49FE-B441-CCA558D4D020}" destId="{923DD692-0E28-4963-A280-BB7688341FA1}" srcOrd="3" destOrd="0" presId="urn:microsoft.com/office/officeart/2008/layout/BendingPictureCaption#1"/>
    <dgm:cxn modelId="{9AA49C17-160F-40C6-9FC7-1A38EBA4ACCB}" type="presParOf" srcId="{26DED8CD-E8CB-49FE-B441-CCA558D4D020}" destId="{A0988D2B-F864-452F-AE18-0B04D2BF86D8}" srcOrd="4" destOrd="0" presId="urn:microsoft.com/office/officeart/2008/layout/BendingPictureCaption#1"/>
    <dgm:cxn modelId="{09DB1C24-D9AF-454B-8827-4488E927D147}" type="presParOf" srcId="{A0988D2B-F864-452F-AE18-0B04D2BF86D8}" destId="{C4521DFD-735A-4BCE-9E1C-A05168BD7B3A}" srcOrd="0" destOrd="0" presId="urn:microsoft.com/office/officeart/2008/layout/BendingPictureCaption#1"/>
    <dgm:cxn modelId="{51A30552-F1F4-495C-AB6D-7045B83B2AB2}" type="presParOf" srcId="{A0988D2B-F864-452F-AE18-0B04D2BF86D8}" destId="{2849195F-0BD9-4CA5-9D5A-7E4FB04BE093}" srcOrd="1" destOrd="0" presId="urn:microsoft.com/office/officeart/2008/layout/BendingPictureCaption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01FC2-FCB0-4B4D-986E-8BE4B84C2353}" type="doc">
      <dgm:prSet loTypeId="urn:microsoft.com/office/officeart/2011/layout/RadialPictureList#1" loCatId="pictur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8AAADB1A-2F5E-411D-8659-11062B249763}">
      <dgm:prSet phldrT="[Text]"/>
      <dgm:spPr/>
      <dgm:t>
        <a:bodyPr/>
        <a:lstStyle/>
        <a:p>
          <a:r>
            <a:rPr lang="en-US" dirty="0"/>
            <a:t>Predictive Variables</a:t>
          </a:r>
        </a:p>
      </dgm:t>
    </dgm:pt>
    <dgm:pt modelId="{08DE8DC3-4AD6-4A8C-B17D-666F07AD4226}" cxnId="{0F0116D5-E788-4953-A385-C70717EFAB35}" type="parTrans">
      <dgm:prSet/>
      <dgm:spPr/>
      <dgm:t>
        <a:bodyPr/>
        <a:lstStyle/>
        <a:p>
          <a:endParaRPr lang="en-US"/>
        </a:p>
      </dgm:t>
    </dgm:pt>
    <dgm:pt modelId="{7516C887-22C9-4EE6-AA89-BE9DFFC6B746}" cxnId="{0F0116D5-E788-4953-A385-C70717EFAB35}" type="sibTrans">
      <dgm:prSet/>
      <dgm:spPr/>
      <dgm:t>
        <a:bodyPr/>
        <a:lstStyle/>
        <a:p>
          <a:endParaRPr lang="en-US"/>
        </a:p>
      </dgm:t>
    </dgm:pt>
    <dgm:pt modelId="{075D2FFC-4702-46E0-8B77-E3F8F8664453}">
      <dgm:prSet phldrT="[Text]" custT="1"/>
      <dgm:spPr/>
      <dgm:t>
        <a:bodyPr/>
        <a:lstStyle/>
        <a:p>
          <a:r>
            <a:rPr lang="en-US" sz="1200" dirty="0"/>
            <a:t>PPG</a:t>
          </a:r>
        </a:p>
      </dgm:t>
    </dgm:pt>
    <dgm:pt modelId="{F7134FFC-CD8B-49E5-81D5-43EEB06519FE}" cxnId="{EE3A2CE1-3294-4AAB-87A0-54F4EC1976D2}" type="parTrans">
      <dgm:prSet/>
      <dgm:spPr/>
      <dgm:t>
        <a:bodyPr/>
        <a:lstStyle/>
        <a:p>
          <a:endParaRPr lang="en-US"/>
        </a:p>
      </dgm:t>
    </dgm:pt>
    <dgm:pt modelId="{C9B9A071-0E3E-4C7C-B71F-D82F299245B5}" cxnId="{EE3A2CE1-3294-4AAB-87A0-54F4EC1976D2}" type="sibTrans">
      <dgm:prSet/>
      <dgm:spPr/>
      <dgm:t>
        <a:bodyPr/>
        <a:lstStyle/>
        <a:p>
          <a:endParaRPr lang="en-US"/>
        </a:p>
      </dgm:t>
    </dgm:pt>
    <dgm:pt modelId="{319F0122-5D94-437A-87FF-A57F43E77A76}">
      <dgm:prSet phldrT="[Text]"/>
      <dgm:spPr/>
      <dgm:t>
        <a:bodyPr/>
        <a:lstStyle/>
        <a:p>
          <a:r>
            <a:rPr lang="en-US" dirty="0"/>
            <a:t>ECG</a:t>
          </a:r>
        </a:p>
      </dgm:t>
    </dgm:pt>
    <dgm:pt modelId="{5AC11DF1-E491-444D-B041-B8450CF37E95}" cxnId="{F0BBB842-5D2E-4578-AEDB-145DC74CA804}" type="parTrans">
      <dgm:prSet/>
      <dgm:spPr/>
      <dgm:t>
        <a:bodyPr/>
        <a:lstStyle/>
        <a:p>
          <a:endParaRPr lang="en-US"/>
        </a:p>
      </dgm:t>
    </dgm:pt>
    <dgm:pt modelId="{CEC91DA0-28FB-496A-A0A5-0E87363026E2}" cxnId="{F0BBB842-5D2E-4578-AEDB-145DC74CA804}" type="sibTrans">
      <dgm:prSet/>
      <dgm:spPr/>
      <dgm:t>
        <a:bodyPr/>
        <a:lstStyle/>
        <a:p>
          <a:endParaRPr lang="en-US"/>
        </a:p>
      </dgm:t>
    </dgm:pt>
    <dgm:pt modelId="{05663C92-2F7B-46C3-AE2F-A9DDAFDC9606}">
      <dgm:prSet phldrT="[Text]"/>
      <dgm:spPr/>
      <dgm:t>
        <a:bodyPr/>
        <a:lstStyle/>
        <a:p>
          <a:r>
            <a:rPr lang="en-US" dirty="0"/>
            <a:t>Oximetry values</a:t>
          </a:r>
        </a:p>
      </dgm:t>
    </dgm:pt>
    <dgm:pt modelId="{C949C5ED-AB43-4FA3-B6F0-79290F128BC2}" cxnId="{761B9E54-731B-4D64-BBF8-A6F331179267}" type="parTrans">
      <dgm:prSet/>
      <dgm:spPr/>
      <dgm:t>
        <a:bodyPr/>
        <a:lstStyle/>
        <a:p>
          <a:endParaRPr lang="en-US"/>
        </a:p>
      </dgm:t>
    </dgm:pt>
    <dgm:pt modelId="{6D55828C-E987-4483-82E2-792A5E19D665}" cxnId="{761B9E54-731B-4D64-BBF8-A6F331179267}" type="sibTrans">
      <dgm:prSet/>
      <dgm:spPr/>
      <dgm:t>
        <a:bodyPr/>
        <a:lstStyle/>
        <a:p>
          <a:endParaRPr lang="en-US"/>
        </a:p>
      </dgm:t>
    </dgm:pt>
    <dgm:pt modelId="{6DCE9DE1-C161-4916-9D26-59CFBA9E2C7F}">
      <dgm:prSet phldrT="[Text]"/>
      <dgm:spPr/>
      <dgm:t>
        <a:bodyPr/>
        <a:lstStyle/>
        <a:p>
          <a:r>
            <a:rPr lang="en-US" dirty="0"/>
            <a:t>Blood pressure</a:t>
          </a:r>
        </a:p>
      </dgm:t>
    </dgm:pt>
    <dgm:pt modelId="{2CA33284-A555-46C5-A0C2-8FD21F58CD4A}" cxnId="{32E9963B-CDEF-4382-AD5E-9DDA008BD34A}" type="parTrans">
      <dgm:prSet/>
      <dgm:spPr/>
      <dgm:t>
        <a:bodyPr/>
        <a:lstStyle/>
        <a:p>
          <a:endParaRPr lang="en-US"/>
        </a:p>
      </dgm:t>
    </dgm:pt>
    <dgm:pt modelId="{09B6C993-A83D-4E1D-88F2-8ED4B6DE921A}" cxnId="{32E9963B-CDEF-4382-AD5E-9DDA008BD34A}" type="sibTrans">
      <dgm:prSet/>
      <dgm:spPr/>
      <dgm:t>
        <a:bodyPr/>
        <a:lstStyle/>
        <a:p>
          <a:endParaRPr lang="en-US"/>
        </a:p>
      </dgm:t>
    </dgm:pt>
    <dgm:pt modelId="{44EDB8D1-0A53-4A97-9456-9CCF91D45A01}" type="pres">
      <dgm:prSet presAssocID="{A9A01FC2-FCB0-4B4D-986E-8BE4B84C235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A181CDD5-9F1C-4795-8093-C243F05FD2AB}" type="pres">
      <dgm:prSet presAssocID="{8AAADB1A-2F5E-411D-8659-11062B249763}" presName="Parent" presStyleLbl="node1" presStyleIdx="0" presStyleCnt="2" custScaleX="89582" custScaleY="92382">
        <dgm:presLayoutVars>
          <dgm:chMax val="4"/>
          <dgm:chPref val="3"/>
        </dgm:presLayoutVars>
      </dgm:prSet>
      <dgm:spPr/>
    </dgm:pt>
    <dgm:pt modelId="{58D55F1E-FE07-4477-A1D9-2EAAB18D82DF}" type="pres">
      <dgm:prSet presAssocID="{075D2FFC-4702-46E0-8B77-E3F8F8664453}" presName="Accent" presStyleLbl="node1" presStyleIdx="1" presStyleCnt="2"/>
      <dgm:spPr/>
    </dgm:pt>
    <dgm:pt modelId="{AEF846E1-57BE-417B-9EE4-1537DD572A86}" type="pres">
      <dgm:prSet presAssocID="{075D2FFC-4702-46E0-8B77-E3F8F8664453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457B54F-8EA7-4239-8EFE-2BB605BD0124}" type="pres">
      <dgm:prSet presAssocID="{075D2FFC-4702-46E0-8B77-E3F8F8664453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186B1BF-3CB6-462D-9619-0155A6648E8F}" type="pres">
      <dgm:prSet presAssocID="{319F0122-5D94-437A-87FF-A57F43E77A76}" presName="Image2" presStyleCnt="0"/>
      <dgm:spPr/>
    </dgm:pt>
    <dgm:pt modelId="{8F0957E9-F40A-4726-B888-C986DF85A603}" type="pres">
      <dgm:prSet presAssocID="{319F0122-5D94-437A-87FF-A57F43E77A76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2680E45-0DE9-4841-B409-673E6D455286}" type="pres">
      <dgm:prSet presAssocID="{319F0122-5D94-437A-87FF-A57F43E77A76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B423027-D79A-4116-813B-53395FE27B5F}" type="pres">
      <dgm:prSet presAssocID="{05663C92-2F7B-46C3-AE2F-A9DDAFDC9606}" presName="Image3" presStyleCnt="0"/>
      <dgm:spPr/>
    </dgm:pt>
    <dgm:pt modelId="{FDCCA19D-EBC8-464D-BDB5-4AFAAA8261BC}" type="pres">
      <dgm:prSet presAssocID="{05663C92-2F7B-46C3-AE2F-A9DDAFDC9606}" presName="Image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000" r="-62000"/>
          </a:stretch>
        </a:blipFill>
      </dgm:spPr>
    </dgm:pt>
    <dgm:pt modelId="{07A7B999-4547-4261-9AD8-1FACEEA4F493}" type="pres">
      <dgm:prSet presAssocID="{05663C92-2F7B-46C3-AE2F-A9DDAFDC9606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5326D8C-168A-48FC-A9DF-4170A2AE2448}" type="pres">
      <dgm:prSet presAssocID="{6DCE9DE1-C161-4916-9D26-59CFBA9E2C7F}" presName="Image4" presStyleCnt="0"/>
      <dgm:spPr/>
    </dgm:pt>
    <dgm:pt modelId="{CC73B855-B622-4AC2-802A-76FD255AA339}" type="pres">
      <dgm:prSet presAssocID="{6DCE9DE1-C161-4916-9D26-59CFBA9E2C7F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7199D18-A8CD-4C91-94A7-F4F9FC79A679}" type="pres">
      <dgm:prSet presAssocID="{6DCE9DE1-C161-4916-9D26-59CFBA9E2C7F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B38A30-B608-4024-8EE0-2B872C2999A4}" type="presOf" srcId="{8AAADB1A-2F5E-411D-8659-11062B249763}" destId="{A181CDD5-9F1C-4795-8093-C243F05FD2AB}" srcOrd="0" destOrd="0" presId="urn:microsoft.com/office/officeart/2011/layout/RadialPictureList#1"/>
    <dgm:cxn modelId="{32E9963B-CDEF-4382-AD5E-9DDA008BD34A}" srcId="{8AAADB1A-2F5E-411D-8659-11062B249763}" destId="{6DCE9DE1-C161-4916-9D26-59CFBA9E2C7F}" srcOrd="3" destOrd="0" parTransId="{2CA33284-A555-46C5-A0C2-8FD21F58CD4A}" sibTransId="{09B6C993-A83D-4E1D-88F2-8ED4B6DE921A}"/>
    <dgm:cxn modelId="{F0BBB842-5D2E-4578-AEDB-145DC74CA804}" srcId="{8AAADB1A-2F5E-411D-8659-11062B249763}" destId="{319F0122-5D94-437A-87FF-A57F43E77A76}" srcOrd="1" destOrd="0" parTransId="{5AC11DF1-E491-444D-B041-B8450CF37E95}" sibTransId="{CEC91DA0-28FB-496A-A0A5-0E87363026E2}"/>
    <dgm:cxn modelId="{761B9E54-731B-4D64-BBF8-A6F331179267}" srcId="{8AAADB1A-2F5E-411D-8659-11062B249763}" destId="{05663C92-2F7B-46C3-AE2F-A9DDAFDC9606}" srcOrd="2" destOrd="0" parTransId="{C949C5ED-AB43-4FA3-B6F0-79290F128BC2}" sibTransId="{6D55828C-E987-4483-82E2-792A5E19D665}"/>
    <dgm:cxn modelId="{C396A890-2EA5-408C-8E3A-2107539E7D71}" type="presOf" srcId="{05663C92-2F7B-46C3-AE2F-A9DDAFDC9606}" destId="{07A7B999-4547-4261-9AD8-1FACEEA4F493}" srcOrd="0" destOrd="0" presId="urn:microsoft.com/office/officeart/2011/layout/RadialPictureList#1"/>
    <dgm:cxn modelId="{C7713D9A-7C36-49B2-BAF0-9AB45C8E4742}" type="presOf" srcId="{A9A01FC2-FCB0-4B4D-986E-8BE4B84C2353}" destId="{44EDB8D1-0A53-4A97-9456-9CCF91D45A01}" srcOrd="0" destOrd="0" presId="urn:microsoft.com/office/officeart/2011/layout/RadialPictureList#1"/>
    <dgm:cxn modelId="{A9400AB2-D10B-4AA0-A173-98E7A2BF2A0D}" type="presOf" srcId="{319F0122-5D94-437A-87FF-A57F43E77A76}" destId="{12680E45-0DE9-4841-B409-673E6D455286}" srcOrd="0" destOrd="0" presId="urn:microsoft.com/office/officeart/2011/layout/RadialPictureList#1"/>
    <dgm:cxn modelId="{3BE0FDD2-6F33-4700-8D58-A04328192AC9}" type="presOf" srcId="{6DCE9DE1-C161-4916-9D26-59CFBA9E2C7F}" destId="{77199D18-A8CD-4C91-94A7-F4F9FC79A679}" srcOrd="0" destOrd="0" presId="urn:microsoft.com/office/officeart/2011/layout/RadialPictureList#1"/>
    <dgm:cxn modelId="{966374D3-0A6C-4170-B70E-3248E04E1FDB}" type="presOf" srcId="{075D2FFC-4702-46E0-8B77-E3F8F8664453}" destId="{A457B54F-8EA7-4239-8EFE-2BB605BD0124}" srcOrd="0" destOrd="0" presId="urn:microsoft.com/office/officeart/2011/layout/RadialPictureList#1"/>
    <dgm:cxn modelId="{0F0116D5-E788-4953-A385-C70717EFAB35}" srcId="{A9A01FC2-FCB0-4B4D-986E-8BE4B84C2353}" destId="{8AAADB1A-2F5E-411D-8659-11062B249763}" srcOrd="0" destOrd="0" parTransId="{08DE8DC3-4AD6-4A8C-B17D-666F07AD4226}" sibTransId="{7516C887-22C9-4EE6-AA89-BE9DFFC6B746}"/>
    <dgm:cxn modelId="{EE3A2CE1-3294-4AAB-87A0-54F4EC1976D2}" srcId="{8AAADB1A-2F5E-411D-8659-11062B249763}" destId="{075D2FFC-4702-46E0-8B77-E3F8F8664453}" srcOrd="0" destOrd="0" parTransId="{F7134FFC-CD8B-49E5-81D5-43EEB06519FE}" sibTransId="{C9B9A071-0E3E-4C7C-B71F-D82F299245B5}"/>
    <dgm:cxn modelId="{EA0C84EC-8C5D-4B6E-AA56-1CA624BAC873}" type="presParOf" srcId="{44EDB8D1-0A53-4A97-9456-9CCF91D45A01}" destId="{A181CDD5-9F1C-4795-8093-C243F05FD2AB}" srcOrd="0" destOrd="0" presId="urn:microsoft.com/office/officeart/2011/layout/RadialPictureList#1"/>
    <dgm:cxn modelId="{D1E6CB2A-7A2F-4DA3-94DC-22D630BE7D36}" type="presParOf" srcId="{44EDB8D1-0A53-4A97-9456-9CCF91D45A01}" destId="{58D55F1E-FE07-4477-A1D9-2EAAB18D82DF}" srcOrd="1" destOrd="0" presId="urn:microsoft.com/office/officeart/2011/layout/RadialPictureList#1"/>
    <dgm:cxn modelId="{40632D15-CE8F-4707-AE01-40AD0A44FD22}" type="presParOf" srcId="{44EDB8D1-0A53-4A97-9456-9CCF91D45A01}" destId="{AEF846E1-57BE-417B-9EE4-1537DD572A86}" srcOrd="2" destOrd="0" presId="urn:microsoft.com/office/officeart/2011/layout/RadialPictureList#1"/>
    <dgm:cxn modelId="{DE52766C-FAED-4CA6-BE0F-47386D1F7A43}" type="presParOf" srcId="{44EDB8D1-0A53-4A97-9456-9CCF91D45A01}" destId="{A457B54F-8EA7-4239-8EFE-2BB605BD0124}" srcOrd="3" destOrd="0" presId="urn:microsoft.com/office/officeart/2011/layout/RadialPictureList#1"/>
    <dgm:cxn modelId="{6FBAAB67-77D6-4696-821E-6B1440084797}" type="presParOf" srcId="{44EDB8D1-0A53-4A97-9456-9CCF91D45A01}" destId="{7186B1BF-3CB6-462D-9619-0155A6648E8F}" srcOrd="4" destOrd="0" presId="urn:microsoft.com/office/officeart/2011/layout/RadialPictureList#1"/>
    <dgm:cxn modelId="{7FA4A3E1-4266-4595-8EF7-3F71D5EA1694}" type="presParOf" srcId="{7186B1BF-3CB6-462D-9619-0155A6648E8F}" destId="{8F0957E9-F40A-4726-B888-C986DF85A603}" srcOrd="0" destOrd="0" presId="urn:microsoft.com/office/officeart/2011/layout/RadialPictureList#1"/>
    <dgm:cxn modelId="{EAEC6883-D4CD-48D6-93BF-5739685302F6}" type="presParOf" srcId="{44EDB8D1-0A53-4A97-9456-9CCF91D45A01}" destId="{12680E45-0DE9-4841-B409-673E6D455286}" srcOrd="5" destOrd="0" presId="urn:microsoft.com/office/officeart/2011/layout/RadialPictureList#1"/>
    <dgm:cxn modelId="{B6BFEA3B-621A-44FF-820F-8257D712CC80}" type="presParOf" srcId="{44EDB8D1-0A53-4A97-9456-9CCF91D45A01}" destId="{AB423027-D79A-4116-813B-53395FE27B5F}" srcOrd="6" destOrd="0" presId="urn:microsoft.com/office/officeart/2011/layout/RadialPictureList#1"/>
    <dgm:cxn modelId="{D8025DBB-F858-4531-9AA7-5296951A86C4}" type="presParOf" srcId="{AB423027-D79A-4116-813B-53395FE27B5F}" destId="{FDCCA19D-EBC8-464D-BDB5-4AFAAA8261BC}" srcOrd="0" destOrd="0" presId="urn:microsoft.com/office/officeart/2011/layout/RadialPictureList#1"/>
    <dgm:cxn modelId="{BA6F5018-39EE-447F-BA1D-CDEFD3CDFBB0}" type="presParOf" srcId="{44EDB8D1-0A53-4A97-9456-9CCF91D45A01}" destId="{07A7B999-4547-4261-9AD8-1FACEEA4F493}" srcOrd="7" destOrd="0" presId="urn:microsoft.com/office/officeart/2011/layout/RadialPictureList#1"/>
    <dgm:cxn modelId="{BFBDED7C-5A5A-471B-A857-1FBC1A4BCA4D}" type="presParOf" srcId="{44EDB8D1-0A53-4A97-9456-9CCF91D45A01}" destId="{85326D8C-168A-48FC-A9DF-4170A2AE2448}" srcOrd="8" destOrd="0" presId="urn:microsoft.com/office/officeart/2011/layout/RadialPictureList#1"/>
    <dgm:cxn modelId="{611A26E8-E995-405B-8118-A17BE85CD5C5}" type="presParOf" srcId="{85326D8C-168A-48FC-A9DF-4170A2AE2448}" destId="{CC73B855-B622-4AC2-802A-76FD255AA339}" srcOrd="0" destOrd="0" presId="urn:microsoft.com/office/officeart/2011/layout/RadialPictureList#1"/>
    <dgm:cxn modelId="{A4DAD4F2-99F1-42E5-BA43-119CE0AF03E1}" type="presParOf" srcId="{44EDB8D1-0A53-4A97-9456-9CCF91D45A01}" destId="{77199D18-A8CD-4C91-94A7-F4F9FC79A679}" srcOrd="9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F90C0-1E29-462A-91B5-4A357F74A090}">
      <dsp:nvSpPr>
        <dsp:cNvPr id="0" name=""/>
        <dsp:cNvSpPr/>
      </dsp:nvSpPr>
      <dsp:spPr>
        <a:xfrm>
          <a:off x="0" y="445675"/>
          <a:ext cx="1455839" cy="107585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83D6C-CBF4-4C81-A6EA-2F458FF5D95E}">
      <dsp:nvSpPr>
        <dsp:cNvPr id="0" name=""/>
        <dsp:cNvSpPr/>
      </dsp:nvSpPr>
      <dsp:spPr>
        <a:xfrm>
          <a:off x="294265" y="1326462"/>
          <a:ext cx="1254499" cy="30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500" kern="1200"/>
            <a:t>Central Line</a:t>
          </a:r>
        </a:p>
      </dsp:txBody>
      <dsp:txXfrm>
        <a:off x="294265" y="1326462"/>
        <a:ext cx="1254499" cy="301477"/>
      </dsp:txXfrm>
    </dsp:sp>
    <dsp:sp modelId="{956AF0E8-F41B-4738-9B40-3CE44D394E93}">
      <dsp:nvSpPr>
        <dsp:cNvPr id="0" name=""/>
        <dsp:cNvSpPr/>
      </dsp:nvSpPr>
      <dsp:spPr>
        <a:xfrm>
          <a:off x="0" y="1782815"/>
          <a:ext cx="1455839" cy="1075859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2E6E4-A9DA-4E7A-91F5-6A73B344DEDA}">
      <dsp:nvSpPr>
        <dsp:cNvPr id="0" name=""/>
        <dsp:cNvSpPr/>
      </dsp:nvSpPr>
      <dsp:spPr>
        <a:xfrm>
          <a:off x="294265" y="2663602"/>
          <a:ext cx="1254499" cy="30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500" kern="1200"/>
            <a:t>Intubation</a:t>
          </a:r>
        </a:p>
      </dsp:txBody>
      <dsp:txXfrm>
        <a:off x="294265" y="2663602"/>
        <a:ext cx="1254499" cy="301477"/>
      </dsp:txXfrm>
    </dsp:sp>
    <dsp:sp modelId="{C4521DFD-735A-4BCE-9E1C-A05168BD7B3A}">
      <dsp:nvSpPr>
        <dsp:cNvPr id="0" name=""/>
        <dsp:cNvSpPr/>
      </dsp:nvSpPr>
      <dsp:spPr>
        <a:xfrm>
          <a:off x="0" y="3119955"/>
          <a:ext cx="1455839" cy="1075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9195F-0BD9-4CA5-9D5A-7E4FB04BE093}">
      <dsp:nvSpPr>
        <dsp:cNvPr id="0" name=""/>
        <dsp:cNvSpPr/>
      </dsp:nvSpPr>
      <dsp:spPr>
        <a:xfrm>
          <a:off x="294265" y="4000741"/>
          <a:ext cx="1254499" cy="30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500" kern="1200"/>
            <a:t>Transfusion</a:t>
          </a:r>
          <a:endParaRPr sz="1500" kern="1200"/>
        </a:p>
      </dsp:txBody>
      <dsp:txXfrm>
        <a:off x="294265" y="4000741"/>
        <a:ext cx="1254499" cy="301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1CDD5-9F1C-4795-8093-C243F05FD2AB}">
      <dsp:nvSpPr>
        <dsp:cNvPr id="0" name=""/>
        <dsp:cNvSpPr/>
      </dsp:nvSpPr>
      <dsp:spPr>
        <a:xfrm>
          <a:off x="636335" y="784869"/>
          <a:ext cx="1004213" cy="1035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Predictive Variables</a:t>
          </a:r>
        </a:p>
      </dsp:txBody>
      <dsp:txXfrm>
        <a:off x="783399" y="936516"/>
        <a:ext cx="710085" cy="732214"/>
      </dsp:txXfrm>
    </dsp:sp>
    <dsp:sp modelId="{58D55F1E-FE07-4477-A1D9-2EAAB18D82DF}">
      <dsp:nvSpPr>
        <dsp:cNvPr id="0" name=""/>
        <dsp:cNvSpPr/>
      </dsp:nvSpPr>
      <dsp:spPr>
        <a:xfrm>
          <a:off x="0" y="118855"/>
          <a:ext cx="2259441" cy="235524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846E1-57BE-417B-9EE4-1537DD572A86}">
      <dsp:nvSpPr>
        <dsp:cNvPr id="0" name=""/>
        <dsp:cNvSpPr/>
      </dsp:nvSpPr>
      <dsp:spPr>
        <a:xfrm>
          <a:off x="1398779" y="26407"/>
          <a:ext cx="600652" cy="6005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7B54F-8EA7-4239-8EFE-2BB605BD0124}">
      <dsp:nvSpPr>
        <dsp:cNvPr id="0" name=""/>
        <dsp:cNvSpPr/>
      </dsp:nvSpPr>
      <dsp:spPr>
        <a:xfrm>
          <a:off x="2045180" y="34090"/>
          <a:ext cx="804051" cy="5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200" kern="1200" dirty="0"/>
            <a:t>PPG</a:t>
          </a:r>
        </a:p>
      </dsp:txBody>
      <dsp:txXfrm>
        <a:off x="2045180" y="34090"/>
        <a:ext cx="804051" cy="581320"/>
      </dsp:txXfrm>
    </dsp:sp>
    <dsp:sp modelId="{8F0957E9-F40A-4726-B888-C986DF85A603}">
      <dsp:nvSpPr>
        <dsp:cNvPr id="0" name=""/>
        <dsp:cNvSpPr/>
      </dsp:nvSpPr>
      <dsp:spPr>
        <a:xfrm>
          <a:off x="1842440" y="585704"/>
          <a:ext cx="600652" cy="6005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80E45-0DE9-4841-B409-673E6D455286}">
      <dsp:nvSpPr>
        <dsp:cNvPr id="0" name=""/>
        <dsp:cNvSpPr/>
      </dsp:nvSpPr>
      <dsp:spPr>
        <a:xfrm>
          <a:off x="2487195" y="596203"/>
          <a:ext cx="804051" cy="5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300" kern="1200" dirty="0"/>
            <a:t>ECG</a:t>
          </a:r>
        </a:p>
      </dsp:txBody>
      <dsp:txXfrm>
        <a:off x="2487195" y="596203"/>
        <a:ext cx="804051" cy="581320"/>
      </dsp:txXfrm>
    </dsp:sp>
    <dsp:sp modelId="{FDCCA19D-EBC8-464D-BDB5-4AFAAA8261BC}">
      <dsp:nvSpPr>
        <dsp:cNvPr id="0" name=""/>
        <dsp:cNvSpPr/>
      </dsp:nvSpPr>
      <dsp:spPr>
        <a:xfrm>
          <a:off x="1840136" y="1408003"/>
          <a:ext cx="600652" cy="60052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7B999-4547-4261-9AD8-1FACEEA4F493}">
      <dsp:nvSpPr>
        <dsp:cNvPr id="0" name=""/>
        <dsp:cNvSpPr/>
      </dsp:nvSpPr>
      <dsp:spPr>
        <a:xfrm>
          <a:off x="2487195" y="1417735"/>
          <a:ext cx="804051" cy="5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300" kern="1200" dirty="0"/>
            <a:t>Oximetry values</a:t>
          </a:r>
        </a:p>
      </dsp:txBody>
      <dsp:txXfrm>
        <a:off x="2487195" y="1417735"/>
        <a:ext cx="804051" cy="581320"/>
      </dsp:txXfrm>
    </dsp:sp>
    <dsp:sp modelId="{CC73B855-B622-4AC2-802A-76FD255AA339}">
      <dsp:nvSpPr>
        <dsp:cNvPr id="0" name=""/>
        <dsp:cNvSpPr/>
      </dsp:nvSpPr>
      <dsp:spPr>
        <a:xfrm>
          <a:off x="1398779" y="1986763"/>
          <a:ext cx="600652" cy="6005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99D18-A8CD-4C91-94A7-F4F9FC79A679}">
      <dsp:nvSpPr>
        <dsp:cNvPr id="0" name=""/>
        <dsp:cNvSpPr/>
      </dsp:nvSpPr>
      <dsp:spPr>
        <a:xfrm>
          <a:off x="2045180" y="1999055"/>
          <a:ext cx="804051" cy="5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300" kern="1200" dirty="0"/>
            <a:t>Blood pressure</a:t>
          </a:r>
        </a:p>
      </dsp:txBody>
      <dsp:txXfrm>
        <a:off x="2045180" y="1999055"/>
        <a:ext cx="804051" cy="58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#1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lnSpAfParP" val="5"/>
            <dgm:param type="shpTxRTLAlignCh" val="r"/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type="blockArc" r:blip="" rot="180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type="blockArc" r:blip="" rot="180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type="blockArc" r:blip="" rot="180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type="blockArc" r:blip="" rot="180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"The strongest prediction was for Blood Products (0.83), which is crucial as hemorrhage is the most common preventable killer."</a:t>
            </a:r>
            <a:endParaRPr lang="en-US"/>
          </a:p>
          <a:p>
            <a:endParaRPr lang="en-US"/>
          </a:p>
          <a:p>
            <a:r>
              <a:rPr lang="en-US"/>
              <a:t>"Even a moderate prediction for Airway (0.71) is vitally important because it gives the team time to prepare for a high-risk procedure."</a:t>
            </a:r>
            <a:endParaRPr lang="en-US"/>
          </a:p>
          <a:p>
            <a:endParaRPr lang="en-US"/>
          </a:p>
          <a:p>
            <a:r>
              <a:rPr lang="en-US"/>
              <a:t>"Predicting Damage Control surgery and Vascular Access allows us to mobilize the right resources and monitor the patient with the highest precision from the moment they arrive."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e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emf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emf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4.emf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5.emf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rcRect r="98250"/>
          <a:stretch>
            <a:fillRect/>
          </a:stretch>
        </p:blipFill>
        <p:spPr>
          <a:xfrm>
            <a:off x="0" y="0"/>
            <a:ext cx="16002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6AEE-5F7C-0C4E-AB7D-BADB32FF08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3DF9-231C-E84E-B773-EA564B7737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55"/>
              <a:t>Early prediction of life-saving interventions using pre-hospital vital signs</a:t>
            </a:r>
            <a:endParaRPr lang="en-US" sz="355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435" y="2701290"/>
            <a:ext cx="7450455" cy="1242060"/>
          </a:xfrm>
        </p:spPr>
        <p:txBody>
          <a:bodyPr/>
          <a:lstStyle/>
          <a:p>
            <a:pPr algn="ctr"/>
            <a:r>
              <a:rPr lang="en-US" sz="1400" u="sng"/>
              <a:t>Shiming Yang</a:t>
            </a:r>
            <a:r>
              <a:rPr lang="en-US" sz="1400" baseline="30000"/>
              <a:t>1,*</a:t>
            </a:r>
            <a:r>
              <a:rPr lang="en-US" sz="1400"/>
              <a:t>,William Teeter</a:t>
            </a:r>
            <a:r>
              <a:rPr lang="en-US" sz="1400" baseline="30000"/>
              <a:t>1,3</a:t>
            </a:r>
            <a:r>
              <a:rPr lang="en-US" sz="1400"/>
              <a:t>, Meagan Watkins</a:t>
            </a:r>
            <a:r>
              <a:rPr lang="en-US" sz="1400" baseline="30000"/>
              <a:t>1</a:t>
            </a:r>
            <a:r>
              <a:rPr lang="en-US" sz="1400"/>
              <a:t>, Douglas Floccare</a:t>
            </a:r>
            <a:r>
              <a:rPr lang="en-US" sz="1400" baseline="30000"/>
              <a:t>1,2</a:t>
            </a:r>
            <a:r>
              <a:rPr lang="en-US" sz="1400"/>
              <a:t>, Samuel Galvagno</a:t>
            </a:r>
            <a:r>
              <a:rPr lang="en-US" sz="1400" baseline="30000"/>
              <a:t>1</a:t>
            </a:r>
            <a:r>
              <a:rPr lang="en-US" sz="1400"/>
              <a:t>, David Effon</a:t>
            </a:r>
            <a:r>
              <a:rPr lang="en-US" sz="1400" baseline="30000"/>
              <a:t>1</a:t>
            </a:r>
            <a:r>
              <a:rPr lang="en-US" sz="1400"/>
              <a:t>, Rosemary Kozar</a:t>
            </a:r>
            <a:r>
              <a:rPr lang="en-US" sz="1400" baseline="30000"/>
              <a:t>1</a:t>
            </a:r>
            <a:r>
              <a:rPr lang="en-US" sz="1400"/>
              <a:t>, Neeraj Badjatia</a:t>
            </a:r>
            <a:r>
              <a:rPr lang="en-US" sz="1400" baseline="30000"/>
              <a:t>1</a:t>
            </a:r>
            <a:r>
              <a:rPr lang="en-US" sz="1400"/>
              <a:t>, Thomas Scalea</a:t>
            </a:r>
            <a:r>
              <a:rPr lang="en-US" sz="1400" baseline="30000"/>
              <a:t>1</a:t>
            </a:r>
            <a:r>
              <a:rPr lang="en-US" sz="1400"/>
              <a:t>, Peter Hu</a:t>
            </a:r>
            <a:r>
              <a:rPr lang="en-US" sz="1400" baseline="30000"/>
              <a:t>1</a:t>
            </a:r>
            <a:endParaRPr lang="en-US" sz="1400" baseline="30000"/>
          </a:p>
        </p:txBody>
      </p:sp>
      <p:sp>
        <p:nvSpPr>
          <p:cNvPr id="4" name="Text Box 3"/>
          <p:cNvSpPr txBox="1"/>
          <p:nvPr/>
        </p:nvSpPr>
        <p:spPr>
          <a:xfrm>
            <a:off x="793115" y="3268980"/>
            <a:ext cx="5421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aseline="30000"/>
              <a:t>1</a:t>
            </a:r>
            <a:r>
              <a:rPr lang="en-US" sz="1200"/>
              <a:t> University of Maryland Baltimore, School of Medicine, Baltimore, USA</a:t>
            </a:r>
            <a:endParaRPr lang="en-US" sz="1200"/>
          </a:p>
          <a:p>
            <a:pPr algn="l"/>
            <a:r>
              <a:rPr lang="en-US" sz="1200" baseline="30000"/>
              <a:t>2</a:t>
            </a:r>
            <a:r>
              <a:rPr lang="en-US" sz="1200"/>
              <a:t> Maryland Institute for Mergency Medical Services Systems, Baltimore, USA</a:t>
            </a:r>
            <a:endParaRPr lang="en-US" sz="1200"/>
          </a:p>
          <a:p>
            <a:pPr algn="l"/>
            <a:r>
              <a:rPr lang="en-US" sz="1200" baseline="30000"/>
              <a:t>3</a:t>
            </a:r>
            <a:r>
              <a:rPr lang="en-US" sz="1200"/>
              <a:t> </a:t>
            </a:r>
            <a:r>
              <a:rPr lang="en-US" sz="1200" dirty="0">
                <a:sym typeface="+mn-ea"/>
              </a:rPr>
              <a:t>Charles McC Matthias National Study Center for Trauma and EMS</a:t>
            </a:r>
            <a:endParaRPr lang="en-US" sz="1200"/>
          </a:p>
        </p:txBody>
      </p:sp>
      <p:pic>
        <p:nvPicPr>
          <p:cNvPr id="5" name="Picture 4" descr="lab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055"/>
            <a:ext cx="591820" cy="595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93115" y="4109720"/>
            <a:ext cx="217233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*syang@som.umaryland.edu</a:t>
            </a:r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Trauma is a Race Against Time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Irreversible deterioration can happen quickly in trauma patients</a:t>
            </a:r>
            <a:endParaRPr lang="en-US" sz="2000"/>
          </a:p>
          <a:p>
            <a:r>
              <a:rPr lang="en-US" sz="2000"/>
              <a:t>Critical decisions must be made early to improve outcomes</a:t>
            </a:r>
            <a:endParaRPr lang="en-US" sz="2000"/>
          </a:p>
          <a:p>
            <a:r>
              <a:rPr lang="en-US" sz="2000" u="sng"/>
              <a:t>Key questions</a:t>
            </a:r>
            <a:r>
              <a:rPr lang="en-US" sz="2000"/>
              <a:t>: Can we use data collected to predict the need of critical interventions?</a:t>
            </a:r>
            <a:endParaRPr lang="en-US" sz="2000"/>
          </a:p>
          <a:p>
            <a:r>
              <a:rPr lang="en-US" sz="2000" u="sng"/>
              <a:t>Goal</a:t>
            </a:r>
            <a:r>
              <a:rPr lang="en-US" sz="2000"/>
              <a:t>: Develop a tool for proactive care</a:t>
            </a:r>
            <a:endParaRPr lang="en-US" sz="2000"/>
          </a:p>
        </p:txBody>
      </p:sp>
      <p:pic>
        <p:nvPicPr>
          <p:cNvPr id="8" name="Picture 2" descr="Image result for r adams cowley shock trauma center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-5" b="-5"/>
          <a:stretch>
            <a:fillRect/>
          </a:stretch>
        </p:blipFill>
        <p:spPr bwMode="auto">
          <a:xfrm>
            <a:off x="6107430" y="3542030"/>
            <a:ext cx="1383030" cy="14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hock Trau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r="18858" b="2"/>
          <a:stretch>
            <a:fillRect/>
          </a:stretch>
        </p:blipFill>
        <p:spPr bwMode="auto">
          <a:xfrm>
            <a:off x="3920490" y="3542030"/>
            <a:ext cx="1383030" cy="14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7396561862_735a2a27be.jpg"/>
          <p:cNvPicPr>
            <a:picLocks noChangeAspect="1"/>
          </p:cNvPicPr>
          <p:nvPr/>
        </p:nvPicPr>
        <p:blipFill rotWithShape="1">
          <a:blip r:embed="rId3" cstate="email"/>
          <a:srcRect l="13648" r="22104" b="-1"/>
          <a:stretch>
            <a:fillRect/>
          </a:stretch>
        </p:blipFill>
        <p:spPr>
          <a:xfrm>
            <a:off x="1643380" y="3542030"/>
            <a:ext cx="1383030" cy="1433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Hypothesis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536" y="3057243"/>
            <a:ext cx="3565087" cy="1963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467" t="32077" r="1793" b="35586"/>
          <a:stretch>
            <a:fillRect/>
          </a:stretch>
        </p:blipFill>
        <p:spPr>
          <a:xfrm>
            <a:off x="4105341" y="3119394"/>
            <a:ext cx="4918644" cy="16613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8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8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+mn-ea"/>
              </a:rPr>
              <a:t>Continuous pre-hospital vital signs can predict the need for life-saving interventions (LSIs)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Predicted LSIs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dirty="0"/>
              <a:t>Airway Management (AM) - 17.9%</a:t>
            </a:r>
            <a:endParaRPr lang="en-US" dirty="0"/>
          </a:p>
          <a:p>
            <a:pPr lvl="1"/>
            <a:r>
              <a:rPr lang="en-US" sz="1800" dirty="0"/>
              <a:t>Securing the oxygen pathway</a:t>
            </a:r>
            <a:endParaRPr lang="en-US" dirty="0"/>
          </a:p>
          <a:p>
            <a:pPr lvl="1"/>
            <a:r>
              <a:rPr lang="en-US" dirty="0"/>
              <a:t>Intubation, ventilation, Oral/Nasal airway, direct laryngoscopy, etc.</a:t>
            </a:r>
            <a:endParaRPr lang="en-US" dirty="0"/>
          </a:p>
          <a:p>
            <a:r>
              <a:rPr lang="en-US" dirty="0"/>
              <a:t>Blood Product (BP) - 10.0%</a:t>
            </a:r>
            <a:endParaRPr lang="en-US" dirty="0"/>
          </a:p>
          <a:p>
            <a:pPr lvl="1"/>
            <a:r>
              <a:rPr lang="en-US" sz="1800" dirty="0"/>
              <a:t>Anticipating Massive hemorrhage</a:t>
            </a:r>
            <a:endParaRPr lang="en-US" dirty="0"/>
          </a:p>
          <a:p>
            <a:pPr lvl="1"/>
            <a:r>
              <a:rPr lang="en-US" dirty="0"/>
              <a:t>Transfusions (Packed red blood cells, FFP, Platelet, whole blood)</a:t>
            </a:r>
            <a:endParaRPr lang="en-US" dirty="0"/>
          </a:p>
          <a:p>
            <a:r>
              <a:rPr lang="en-US" dirty="0"/>
              <a:t>Damage Control (DC) - 5.1%</a:t>
            </a:r>
            <a:endParaRPr lang="en-US" dirty="0"/>
          </a:p>
          <a:p>
            <a:pPr lvl="1"/>
            <a:r>
              <a:rPr lang="en-US" sz="1800" dirty="0"/>
              <a:t>Activating the operating room</a:t>
            </a:r>
            <a:endParaRPr lang="en-US" dirty="0"/>
          </a:p>
          <a:p>
            <a:pPr lvl="1"/>
            <a:r>
              <a:rPr lang="en-US" dirty="0"/>
              <a:t>Thoracotomy, laparotomy</a:t>
            </a:r>
            <a:endParaRPr lang="en-US" dirty="0"/>
          </a:p>
          <a:p>
            <a:r>
              <a:rPr lang="en-US" dirty="0"/>
              <a:t>Vascular Access/monitoring (VC) - 8.2%</a:t>
            </a:r>
            <a:endParaRPr lang="en-US" dirty="0"/>
          </a:p>
          <a:p>
            <a:pPr lvl="1"/>
            <a:r>
              <a:rPr lang="en-US" sz="1800" dirty="0"/>
              <a:t>Enabling precision resuscitation</a:t>
            </a:r>
            <a:endParaRPr lang="en-US" dirty="0"/>
          </a:p>
          <a:p>
            <a:pPr lvl="1"/>
            <a:r>
              <a:rPr lang="en-US" dirty="0"/>
              <a:t>Central lines, arterial lines, external jugular, IO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7510780" y="274320"/>
          <a:ext cx="1548765" cy="474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population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3,000 trauma patients (2016-2018)</a:t>
            </a:r>
            <a:endParaRPr lang="en-US"/>
          </a:p>
          <a:p>
            <a:r>
              <a:rPr lang="en-US"/>
              <a:t>Trained on 1,972 in-hospital cases (inital 15 minutes)</a:t>
            </a:r>
            <a:endParaRPr lang="en-US"/>
          </a:p>
          <a:p>
            <a:r>
              <a:rPr lang="en-US"/>
              <a:t>Tested on 1,028 pre-hospital cases (helicopter transport)</a:t>
            </a: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23290" y="2787015"/>
          <a:ext cx="5161915" cy="22656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1987550"/>
                <a:gridCol w="938530"/>
                <a:gridCol w="1153160"/>
                <a:gridCol w="1082675"/>
              </a:tblGrid>
              <a:tr h="2851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All (N=3000)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Air (N=1028)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Land (N=1972)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AGE Mean(SD)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38.69(13.7)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39.81(14.23)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38.10(13.63)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Sex Male N(%)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2185(72.83%)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722(70.23%)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1463(74.19%)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Blunt N(%)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2451(81.6%)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939(91.34%)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1512(76.67%)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Penetrating N(%)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513(17.1%)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72(7.0%)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441(22.36%)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GCSTOTAL 1st, 2nd, 3rd Quartiles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14,15,15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14,15,15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15,15,15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50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ISS 1st, 2nd, 3rd Quartiles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2,5,14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5,9,17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1,5,10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MINS TO ED Mean(SD)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57.47(20.21)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72.05(15.86)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49.87(17.93)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LOS Mean(SD)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4.51(9.58)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5.99(9.72)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3.74(9.41)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ICUDAYS Mean(SD)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1.65(5.59)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2.37(6.68)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1.28(4.89)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effectLst/>
                        </a:rPr>
                        <a:t>mortality N(%)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91(3.03%)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40(3.89%)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51(2.59%)</a:t>
                      </a:r>
                      <a:endParaRPr lang="en-US" sz="1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>
            <a:off x="6085205" y="3639820"/>
            <a:ext cx="466725" cy="16700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085205" y="4128135"/>
            <a:ext cx="466725" cy="16700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Vital Sign Data:</a:t>
            </a:r>
            <a:endParaRPr lang="en-US" dirty="0"/>
          </a:p>
          <a:p>
            <a:pPr lvl="1"/>
            <a:r>
              <a:rPr lang="en-US" sz="1600" dirty="0" err="1"/>
              <a:t>Photoplethysmographic</a:t>
            </a:r>
            <a:r>
              <a:rPr lang="en-US" sz="1600" dirty="0"/>
              <a:t> (PPG) waveforms</a:t>
            </a:r>
            <a:endParaRPr lang="en-US" sz="1600" dirty="0"/>
          </a:p>
          <a:p>
            <a:pPr lvl="1"/>
            <a:r>
              <a:rPr lang="en-US" sz="1600" dirty="0"/>
              <a:t>Electrocardiographic (ECG) waveforms</a:t>
            </a:r>
            <a:endParaRPr lang="en-US" sz="1600" dirty="0"/>
          </a:p>
          <a:p>
            <a:pPr lvl="1"/>
            <a:r>
              <a:rPr lang="en-US" sz="1600" dirty="0"/>
              <a:t>Blood pressure trends</a:t>
            </a:r>
            <a:endParaRPr lang="en-US" sz="1600" dirty="0"/>
          </a:p>
          <a:p>
            <a:pPr lvl="0"/>
            <a:r>
              <a:rPr lang="en-US" sz="2000" dirty="0"/>
              <a:t>Variables:</a:t>
            </a:r>
            <a:endParaRPr lang="en-US" sz="2000" dirty="0"/>
          </a:p>
          <a:p>
            <a:pPr lvl="1"/>
            <a:r>
              <a:rPr lang="en-US" sz="1600" dirty="0"/>
              <a:t>time and frequency domain features such as heart rate variability</a:t>
            </a:r>
            <a:endParaRPr lang="en-US" sz="1600" dirty="0"/>
          </a:p>
          <a:p>
            <a:pPr lvl="1"/>
            <a:r>
              <a:rPr lang="en-US" sz="1600" dirty="0"/>
              <a:t>morphological features derived from PPG and ECG</a:t>
            </a:r>
            <a:endParaRPr lang="en-US" sz="1600" dirty="0"/>
          </a:p>
          <a:p>
            <a:pPr lvl="1"/>
            <a:r>
              <a:rPr lang="en-US" sz="1600" dirty="0"/>
              <a:t>statistical variables including trends and variability measures of oximetry and blood pressure</a:t>
            </a:r>
            <a:endParaRPr lang="en-US" sz="1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852753" y="62370"/>
          <a:ext cx="3291247" cy="261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using pre-hospital data (AUROC [95%CI])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Airway Management (AM): 0.73 (0.66-0.80)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Blood Product (BP): 0.83 (0.80-0.87)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Damage Control (DC): 0.77 (0.71-0.83)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Vascular Access</a:t>
            </a:r>
            <a:r>
              <a:rPr lang="en-US">
                <a:solidFill>
                  <a:srgbClr val="FF0000"/>
                </a:solidFill>
              </a:rPr>
              <a:t>/Monitoring </a:t>
            </a:r>
            <a:r>
              <a:rPr lang="en-US" dirty="0">
                <a:solidFill>
                  <a:srgbClr val="FF0000"/>
                </a:solidFill>
              </a:rPr>
              <a:t>(VC): 0.87 (0.81-0.92)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ROC_Char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8270" y="2425065"/>
            <a:ext cx="2665730" cy="2718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Continuous pre-hospital vital signs provide early prediction of LSIs.</a:t>
            </a:r>
            <a:endParaRPr lang="en-US"/>
          </a:p>
          <a:p>
            <a:r>
              <a:rPr lang="en-US"/>
              <a:t>This acts as a real-time clinical decision support tool.</a:t>
            </a:r>
            <a:endParaRPr lang="en-US"/>
          </a:p>
          <a:p>
            <a:r>
              <a:rPr lang="en-US"/>
              <a:t>Potential Impact:</a:t>
            </a:r>
            <a:endParaRPr lang="en-US"/>
          </a:p>
          <a:p>
            <a:pPr lvl="1"/>
            <a:r>
              <a:rPr lang="en-US"/>
              <a:t>Anticipate needs for hemorrhage control, airway management, and surgery.</a:t>
            </a:r>
            <a:endParaRPr lang="en-US"/>
          </a:p>
          <a:p>
            <a:pPr lvl="1"/>
            <a:r>
              <a:rPr lang="en-US"/>
              <a:t>Reduce time-to-intervention by preparing teams in advance.</a:t>
            </a:r>
            <a:endParaRPr lang="en-US"/>
          </a:p>
          <a:p>
            <a:pPr lvl="1"/>
            <a:r>
              <a:rPr lang="en-US"/>
              <a:t>Optimize resource allocation in the trauma bay.</a:t>
            </a:r>
            <a:endParaRPr lang="en-US"/>
          </a:p>
          <a:p>
            <a:pPr lvl="1"/>
            <a:r>
              <a:rPr lang="en-US"/>
              <a:t>Improve survival by preventing irreversible deterioration.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Integrate these models into point-of-care decision support systems.</a:t>
            </a:r>
            <a:endParaRPr lang="en-US"/>
          </a:p>
          <a:p>
            <a:r>
              <a:rPr lang="en-US"/>
              <a:t>Enhance early resuscitation protocols.</a:t>
            </a:r>
            <a:endParaRPr lang="en-US"/>
          </a:p>
          <a:p>
            <a:r>
              <a:rPr lang="en-US"/>
              <a:t>Validate in broader settings.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M 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 Them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M Theme 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M Theme 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OM Theme 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3056</Words>
  <Application>WPS Presentation</Application>
  <PresentationFormat>On-screen Show (16:9)</PresentationFormat>
  <Paragraphs>164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Nimbus Roman No9 L</vt:lpstr>
      <vt:lpstr>Calibri Light</vt:lpstr>
      <vt:lpstr>DejaVu Sans</vt:lpstr>
      <vt:lpstr>Calibri</vt:lpstr>
      <vt:lpstr>Microsoft YaHei</vt:lpstr>
      <vt:lpstr>Droid Sans Fallback</vt:lpstr>
      <vt:lpstr>Arial Unicode MS</vt:lpstr>
      <vt:lpstr>OpenSymbol</vt:lpstr>
      <vt:lpstr>SOM Theme 1</vt:lpstr>
      <vt:lpstr>SOM Theme 2</vt:lpstr>
      <vt:lpstr>SOM Theme 3</vt:lpstr>
      <vt:lpstr>SOM Theme 4</vt:lpstr>
      <vt:lpstr>SOM Theme 5</vt:lpstr>
      <vt:lpstr>Early prediction of life-saving interventions using pre-hospital vital signs</vt:lpstr>
      <vt:lpstr>Trauma is a Race Against Time</vt:lpstr>
      <vt:lpstr>Hypothesis</vt:lpstr>
      <vt:lpstr>Predicted LSIs</vt:lpstr>
      <vt:lpstr>Study population</vt:lpstr>
      <vt:lpstr>PowerPoint 演示文稿</vt:lpstr>
      <vt:lpstr>Results</vt:lpstr>
      <vt:lpstr>Conclusion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Shiming Yang</cp:lastModifiedBy>
  <cp:revision>25</cp:revision>
  <dcterms:created xsi:type="dcterms:W3CDTF">2025-09-18T09:56:13Z</dcterms:created>
  <dcterms:modified xsi:type="dcterms:W3CDTF">2025-09-18T09:56:13Z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1033-11.1.0.11720</vt:lpwstr>
  </property>
</Properties>
</file>